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JPG" ContentType="image/.jpg"/>
  <Default Extension="png" ContentType="image/png"/>
  <Default Extension="rels" ContentType="application/vnd.openxmlformats-package.relationship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bookmarkIdSeed="20">
  <p:sldMasterIdLst>
    <p:sldMasterId id="2147483648" r:id="rId1"/>
    <p:sldMasterId id="2147483653" r:id="rId3"/>
    <p:sldMasterId id="2147483658" r:id="rId4"/>
    <p:sldMasterId id="2147483663" r:id="rId5"/>
    <p:sldMasterId id="2147483668" r:id="rId6"/>
  </p:sldMasterIdLst>
  <p:notesMasterIdLst>
    <p:notesMasterId r:id="rId8"/>
  </p:notesMasterIdLst>
  <p:handoutMasterIdLst>
    <p:handoutMasterId r:id="rId15"/>
  </p:handoutMasterIdLst>
  <p:sldIdLst>
    <p:sldId id="1163" r:id="rId7"/>
    <p:sldId id="1167" r:id="rId9"/>
    <p:sldId id="1189" r:id="rId10"/>
    <p:sldId id="1190" r:id="rId11"/>
    <p:sldId id="1191" r:id="rId12"/>
    <p:sldId id="1192" r:id="rId13"/>
    <p:sldId id="1175" r:id="rId14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0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606" autoAdjust="0"/>
    <p:restoredTop sz="94679" autoAdjust="0"/>
  </p:normalViewPr>
  <p:slideViewPr>
    <p:cSldViewPr snapToGrid="0" showGuides="1">
      <p:cViewPr varScale="1">
        <p:scale>
          <a:sx n="70" d="100"/>
          <a:sy n="70" d="100"/>
        </p:scale>
        <p:origin x="704" y="52"/>
      </p:cViewPr>
      <p:guideLst>
        <p:guide orient="horz" pos="2160"/>
        <p:guide pos="380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57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2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1.xml"/><Relationship Id="rId6" Type="http://schemas.openxmlformats.org/officeDocument/2006/relationships/slideMaster" Target="slideMasters/slideMaster5.xml"/><Relationship Id="rId5" Type="http://schemas.openxmlformats.org/officeDocument/2006/relationships/slideMaster" Target="slideMasters/slideMaster4.xml"/><Relationship Id="rId4" Type="http://schemas.openxmlformats.org/officeDocument/2006/relationships/slideMaster" Target="slideMasters/slideMaster3.xml"/><Relationship Id="rId3" Type="http://schemas.openxmlformats.org/officeDocument/2006/relationships/slideMaster" Target="slideMasters/slideMaster2.xml"/><Relationship Id="rId21" Type="http://schemas.openxmlformats.org/officeDocument/2006/relationships/customXml" Target="../customXml/item3.xml"/><Relationship Id="rId20" Type="http://schemas.openxmlformats.org/officeDocument/2006/relationships/customXml" Target="../customXml/item2.xml"/><Relationship Id="rId2" Type="http://schemas.openxmlformats.org/officeDocument/2006/relationships/theme" Target="theme/theme1.xml"/><Relationship Id="rId19" Type="http://schemas.openxmlformats.org/officeDocument/2006/relationships/customXml" Target="../customXml/item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handoutMaster" Target="handoutMasters/handoutMaster1.xml"/><Relationship Id="rId14" Type="http://schemas.openxmlformats.org/officeDocument/2006/relationships/slide" Target="slides/slide7.xml"/><Relationship Id="rId13" Type="http://schemas.openxmlformats.org/officeDocument/2006/relationships/slide" Target="slides/slide6.xml"/><Relationship Id="rId12" Type="http://schemas.openxmlformats.org/officeDocument/2006/relationships/slide" Target="slides/slide5.xml"/><Relationship Id="rId11" Type="http://schemas.openxmlformats.org/officeDocument/2006/relationships/slide" Target="slides/slide4.xml"/><Relationship Id="rId10" Type="http://schemas.openxmlformats.org/officeDocument/2006/relationships/slide" Target="slides/slide3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4426" tIns="47213" rIns="94426" bIns="47213" numCol="1" anchor="t" anchorCtr="0" compatLnSpc="1"/>
          <a:lstStyle>
            <a:lvl1pPr defTabSz="944880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4426" tIns="47213" rIns="94426" bIns="47213" numCol="1" anchor="t" anchorCtr="0" compatLnSpc="1"/>
          <a:lstStyle>
            <a:lvl1pPr algn="r" defTabSz="944880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4426" tIns="47213" rIns="94426" bIns="47213" numCol="1" anchor="b" anchorCtr="0" compatLnSpc="1"/>
          <a:lstStyle>
            <a:lvl1pPr defTabSz="944880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4426" tIns="47213" rIns="94426" bIns="47213" numCol="1" anchor="b" anchorCtr="0" compatLnSpc="1"/>
          <a:lstStyle>
            <a:lvl1pPr algn="r" defTabSz="944880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4426" tIns="47213" rIns="94426" bIns="47213" numCol="1" anchor="t" anchorCtr="0" compatLnSpc="1"/>
          <a:lstStyle>
            <a:lvl1pPr defTabSz="944880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4426" tIns="47213" rIns="94426" bIns="47213" numCol="1" anchor="t" anchorCtr="0" compatLnSpc="1"/>
          <a:lstStyle>
            <a:lvl1pPr algn="r" defTabSz="944880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4426" tIns="47213" rIns="94426" bIns="47213" numCol="1" anchor="t" anchorCtr="0" compatLnSpc="1"/>
          <a:lstStyle/>
          <a:p>
            <a:pPr lvl="0"/>
            <a:r>
              <a:rPr lang="en-GB" noProof="0"/>
              <a:t>Click to edit Master text styles</a:t>
            </a:r>
            <a:endParaRPr lang="en-GB" noProof="0"/>
          </a:p>
          <a:p>
            <a:pPr lvl="1"/>
            <a:r>
              <a:rPr lang="en-GB" noProof="0"/>
              <a:t>Second level</a:t>
            </a:r>
            <a:endParaRPr lang="en-GB" noProof="0"/>
          </a:p>
          <a:p>
            <a:pPr lvl="2"/>
            <a:r>
              <a:rPr lang="en-GB" noProof="0"/>
              <a:t>Third level</a:t>
            </a:r>
            <a:endParaRPr lang="en-GB" noProof="0"/>
          </a:p>
          <a:p>
            <a:pPr lvl="3"/>
            <a:r>
              <a:rPr lang="en-GB" noProof="0"/>
              <a:t>Fourth level</a:t>
            </a:r>
            <a:endParaRPr lang="en-GB" noProof="0"/>
          </a:p>
          <a:p>
            <a:pPr lvl="4"/>
            <a:r>
              <a:rPr lang="en-GB" noProof="0"/>
              <a:t>Fifth level</a:t>
            </a:r>
            <a:endParaRPr lang="en-GB" noProof="0"/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4426" tIns="47213" rIns="94426" bIns="47213" numCol="1" anchor="b" anchorCtr="0" compatLnSpc="1"/>
          <a:lstStyle>
            <a:lvl1pPr defTabSz="944880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4426" tIns="47213" rIns="94426" bIns="47213" numCol="1" anchor="b" anchorCtr="0" compatLnSpc="1"/>
          <a:lstStyle>
            <a:lvl1pPr algn="r" defTabSz="944880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charset="-128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charset="-128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charset="-128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charset="-128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charset="-128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charset="-128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charset="-128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charset="-128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charset="-128"/>
              </a:defRPr>
            </a:lvl9pPr>
          </a:lstStyle>
          <a:p>
            <a:pPr>
              <a:spcBef>
                <a:spcPct val="0"/>
              </a:spcBef>
            </a:pPr>
            <a:fld id="{0A4C2D9B-7C67-492C-B5BC-9B6BCAE8B1A9}" type="slidenum">
              <a:rPr lang="en-GB" altLang="en-US" smtClean="0"/>
            </a:fld>
            <a:endParaRPr lang="en-GB" altLang="en-US"/>
          </a:p>
        </p:txBody>
      </p:sp>
      <p:sp>
        <p:nvSpPr>
          <p:cNvPr id="81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</p:spPr>
      </p:sp>
      <p:sp>
        <p:nvSpPr>
          <p:cNvPr id="819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charset="-128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charset="-128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charset="-128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charset="-128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charset="-128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charset="-128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charset="-128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charset="-128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charset="-128"/>
              </a:defRPr>
            </a:lvl9pPr>
          </a:lstStyle>
          <a:p>
            <a:pPr>
              <a:spcBef>
                <a:spcPct val="0"/>
              </a:spcBef>
            </a:pPr>
            <a:fld id="{0A4C2D9B-7C67-492C-B5BC-9B6BCAE8B1A9}" type="slidenum">
              <a:rPr lang="en-GB" altLang="en-US" smtClean="0"/>
            </a:fld>
            <a:endParaRPr lang="en-GB" altLang="en-US"/>
          </a:p>
        </p:txBody>
      </p:sp>
      <p:sp>
        <p:nvSpPr>
          <p:cNvPr id="81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</p:spPr>
      </p:sp>
      <p:sp>
        <p:nvSpPr>
          <p:cNvPr id="819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4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5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  <a:endParaRPr lang="en-US" dirty="0"/>
          </a:p>
        </p:txBody>
      </p:sp>
    </p:spTree>
  </p:cSld>
  <p:clrMapOvr>
    <a:masterClrMapping/>
  </p:clrMapOvr>
  <p:transition>
    <p:wipe dir="r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</p:cSld>
  <p:clrMapOvr>
    <a:masterClrMapping/>
  </p:clrMapOvr>
  <p:transition>
    <p:wipe dir="r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文本框 2"/>
          <p:cNvSpPr txBox="1"/>
          <p:nvPr userDrawn="1"/>
        </p:nvSpPr>
        <p:spPr>
          <a:xfrm>
            <a:off x="10948035" y="233680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/>
          </a:p>
        </p:txBody>
      </p:sp>
    </p:spTree>
  </p:cSld>
  <p:clrMapOvr>
    <a:masterClrMapping/>
  </p:clrMapOvr>
  <p:transition>
    <p:wipe dir="r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484" y="2"/>
            <a:ext cx="5145616" cy="6330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37136" y="3812215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600" indent="0" algn="ctr">
              <a:buNone/>
              <a:defRPr/>
            </a:lvl2pPr>
            <a:lvl3pPr marL="1219200" indent="0" algn="ctr">
              <a:buNone/>
              <a:defRPr/>
            </a:lvl3pPr>
            <a:lvl4pPr marL="1828800" indent="0" algn="ctr">
              <a:buNone/>
              <a:defRPr/>
            </a:lvl4pPr>
            <a:lvl5pPr marL="2437765" indent="0" algn="ctr">
              <a:buNone/>
              <a:defRPr/>
            </a:lvl5pPr>
            <a:lvl6pPr marL="3047365" indent="0" algn="ctr">
              <a:buNone/>
              <a:defRPr/>
            </a:lvl6pPr>
            <a:lvl7pPr marL="3656965" indent="0" algn="ctr">
              <a:buNone/>
              <a:defRPr/>
            </a:lvl7pPr>
            <a:lvl8pPr marL="4266565" indent="0" algn="ctr">
              <a:buNone/>
              <a:defRPr/>
            </a:lvl8pPr>
            <a:lvl9pPr marL="4876165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5" name="TextBox 4"/>
          <p:cNvSpPr txBox="1"/>
          <p:nvPr userDrawn="1"/>
        </p:nvSpPr>
        <p:spPr>
          <a:xfrm>
            <a:off x="100264" y="97940"/>
            <a:ext cx="616818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sv-SE" altLang="en-US" sz="1200" b="1" dirty="0">
                <a:latin typeface="Arial" panose="020B0604020202020204"/>
              </a:rPr>
              <a:t>3GPP TSG SA WG2#173	</a:t>
            </a:r>
            <a:endParaRPr lang="sv-SE" altLang="en-US" sz="1200" b="1" dirty="0">
              <a:latin typeface="Arial" panose="020B0604020202020204"/>
            </a:endParaRPr>
          </a:p>
          <a:p>
            <a:pPr eaLnBrk="1" hangingPunct="1">
              <a:defRPr/>
            </a:pPr>
            <a:r>
              <a:rPr lang="sv-SE" altLang="en-US" sz="1200" b="1" dirty="0">
                <a:latin typeface="Arial" panose="020B0604020202020204"/>
              </a:rPr>
              <a:t>Goa, India, Feb 09 - 13, 2026</a:t>
            </a:r>
            <a:endParaRPr lang="sv-SE" altLang="en-US" sz="1200" b="1" dirty="0">
              <a:latin typeface="Arial" panose="020B0604020202020204"/>
            </a:endParaRPr>
          </a:p>
        </p:txBody>
      </p:sp>
    </p:spTree>
  </p:cSld>
  <p:clrMapOvr>
    <a:masterClrMapping/>
  </p:clrMapOvr>
  <p:transition spd="slow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  <a:endParaRPr lang="en-US" dirty="0"/>
          </a:p>
        </p:txBody>
      </p:sp>
    </p:spTree>
  </p:cSld>
  <p:clrMapOvr>
    <a:masterClrMapping/>
  </p:clrMapOvr>
  <p:transition>
    <p:wipe dir="r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</p:cSld>
  <p:clrMapOvr>
    <a:masterClrMapping/>
  </p:clrMapOvr>
  <p:transition>
    <p:wipe dir="r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文本框 2"/>
          <p:cNvSpPr txBox="1"/>
          <p:nvPr userDrawn="1"/>
        </p:nvSpPr>
        <p:spPr>
          <a:xfrm>
            <a:off x="10948035" y="233680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/>
          </a:p>
        </p:txBody>
      </p:sp>
    </p:spTree>
  </p:cSld>
  <p:clrMapOvr>
    <a:masterClrMapping/>
  </p:clrMapOvr>
  <p:transition>
    <p:wipe dir="r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484" y="2"/>
            <a:ext cx="5145616" cy="6330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37136" y="3812215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600" indent="0" algn="ctr">
              <a:buNone/>
              <a:defRPr/>
            </a:lvl2pPr>
            <a:lvl3pPr marL="1219200" indent="0" algn="ctr">
              <a:buNone/>
              <a:defRPr/>
            </a:lvl3pPr>
            <a:lvl4pPr marL="1828800" indent="0" algn="ctr">
              <a:buNone/>
              <a:defRPr/>
            </a:lvl4pPr>
            <a:lvl5pPr marL="2437765" indent="0" algn="ctr">
              <a:buNone/>
              <a:defRPr/>
            </a:lvl5pPr>
            <a:lvl6pPr marL="3047365" indent="0" algn="ctr">
              <a:buNone/>
              <a:defRPr/>
            </a:lvl6pPr>
            <a:lvl7pPr marL="3656965" indent="0" algn="ctr">
              <a:buNone/>
              <a:defRPr/>
            </a:lvl7pPr>
            <a:lvl8pPr marL="4266565" indent="0" algn="ctr">
              <a:buNone/>
              <a:defRPr/>
            </a:lvl8pPr>
            <a:lvl9pPr marL="4876165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5" name="TextBox 4"/>
          <p:cNvSpPr txBox="1"/>
          <p:nvPr userDrawn="1"/>
        </p:nvSpPr>
        <p:spPr>
          <a:xfrm>
            <a:off x="100264" y="97940"/>
            <a:ext cx="616818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sv-SE" altLang="en-US" sz="1200" b="1" dirty="0">
                <a:latin typeface="Arial" panose="020B0604020202020204"/>
              </a:rPr>
              <a:t>3GPP TSG SA WG2#173	</a:t>
            </a:r>
            <a:endParaRPr lang="sv-SE" altLang="en-US" sz="1200" b="1" dirty="0">
              <a:latin typeface="Arial" panose="020B0604020202020204"/>
            </a:endParaRPr>
          </a:p>
          <a:p>
            <a:pPr eaLnBrk="1" hangingPunct="1">
              <a:defRPr/>
            </a:pPr>
            <a:r>
              <a:rPr lang="sv-SE" altLang="en-US" sz="1200" b="1" dirty="0">
                <a:latin typeface="Arial" panose="020B0604020202020204"/>
              </a:rPr>
              <a:t>Goa, India, Feb 09 - 13, 2026</a:t>
            </a:r>
            <a:endParaRPr lang="sv-SE" altLang="en-US" sz="1200" b="1" dirty="0">
              <a:latin typeface="Arial" panose="020B0604020202020204"/>
            </a:endParaRPr>
          </a:p>
        </p:txBody>
      </p:sp>
    </p:spTree>
  </p:cSld>
  <p:clrMapOvr>
    <a:masterClrMapping/>
  </p:clrMapOvr>
  <p:transition spd="slow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  <a:endParaRPr lang="en-US" dirty="0"/>
          </a:p>
        </p:txBody>
      </p:sp>
    </p:spTree>
  </p:cSld>
  <p:clrMapOvr>
    <a:masterClrMapping/>
  </p:clrMapOvr>
  <p:transition>
    <p:wipe dir="r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</p:cSld>
  <p:clrMapOvr>
    <a:masterClrMapping/>
  </p:clrMapOvr>
  <p:transition>
    <p:wipe dir="r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文本框 2"/>
          <p:cNvSpPr txBox="1"/>
          <p:nvPr userDrawn="1"/>
        </p:nvSpPr>
        <p:spPr>
          <a:xfrm>
            <a:off x="10948035" y="233680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/>
          </a:p>
        </p:txBody>
      </p:sp>
    </p:spTree>
  </p:cSld>
  <p:clrMapOvr>
    <a:masterClrMapping/>
  </p:clrMapOvr>
  <p:transition>
    <p:wipe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</p:cSld>
  <p:clrMapOvr>
    <a:masterClrMapping/>
  </p:clrMapOvr>
  <p:transition>
    <p:wipe dir="r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484" y="2"/>
            <a:ext cx="5145616" cy="6330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37136" y="3812215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600" indent="0" algn="ctr">
              <a:buNone/>
              <a:defRPr/>
            </a:lvl2pPr>
            <a:lvl3pPr marL="1219200" indent="0" algn="ctr">
              <a:buNone/>
              <a:defRPr/>
            </a:lvl3pPr>
            <a:lvl4pPr marL="1828800" indent="0" algn="ctr">
              <a:buNone/>
              <a:defRPr/>
            </a:lvl4pPr>
            <a:lvl5pPr marL="2437765" indent="0" algn="ctr">
              <a:buNone/>
              <a:defRPr/>
            </a:lvl5pPr>
            <a:lvl6pPr marL="3047365" indent="0" algn="ctr">
              <a:buNone/>
              <a:defRPr/>
            </a:lvl6pPr>
            <a:lvl7pPr marL="3656965" indent="0" algn="ctr">
              <a:buNone/>
              <a:defRPr/>
            </a:lvl7pPr>
            <a:lvl8pPr marL="4266565" indent="0" algn="ctr">
              <a:buNone/>
              <a:defRPr/>
            </a:lvl8pPr>
            <a:lvl9pPr marL="4876165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5" name="TextBox 4"/>
          <p:cNvSpPr txBox="1"/>
          <p:nvPr userDrawn="1"/>
        </p:nvSpPr>
        <p:spPr>
          <a:xfrm>
            <a:off x="100264" y="97940"/>
            <a:ext cx="616818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sv-SE" altLang="en-US" sz="1200" b="1" dirty="0">
                <a:latin typeface="Arial" panose="020B0604020202020204"/>
              </a:rPr>
              <a:t>3GPP TSG SA WG2#173	</a:t>
            </a:r>
            <a:endParaRPr lang="sv-SE" altLang="en-US" sz="1200" b="1" dirty="0">
              <a:latin typeface="Arial" panose="020B0604020202020204"/>
            </a:endParaRPr>
          </a:p>
          <a:p>
            <a:pPr eaLnBrk="1" hangingPunct="1">
              <a:defRPr/>
            </a:pPr>
            <a:r>
              <a:rPr lang="sv-SE" altLang="en-US" sz="1200" b="1" dirty="0">
                <a:latin typeface="Arial" panose="020B0604020202020204"/>
              </a:rPr>
              <a:t>Goa, India, Feb 09 - 13, 2026</a:t>
            </a:r>
            <a:endParaRPr lang="sv-SE" altLang="en-US" sz="1200" b="1" dirty="0">
              <a:latin typeface="Arial" panose="020B0604020202020204"/>
            </a:endParaRPr>
          </a:p>
        </p:txBody>
      </p:sp>
    </p:spTree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文本框 2"/>
          <p:cNvSpPr txBox="1"/>
          <p:nvPr userDrawn="1"/>
        </p:nvSpPr>
        <p:spPr>
          <a:xfrm>
            <a:off x="10948035" y="233680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/>
          </a:p>
        </p:txBody>
      </p:sp>
    </p:spTree>
  </p:cSld>
  <p:clrMapOvr>
    <a:masterClrMapping/>
  </p:clrMapOvr>
  <p:transition>
    <p:wipe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484" y="2"/>
            <a:ext cx="5145616" cy="6330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37136" y="3812215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600" indent="0" algn="ctr">
              <a:buNone/>
              <a:defRPr/>
            </a:lvl2pPr>
            <a:lvl3pPr marL="1219200" indent="0" algn="ctr">
              <a:buNone/>
              <a:defRPr/>
            </a:lvl3pPr>
            <a:lvl4pPr marL="1828800" indent="0" algn="ctr">
              <a:buNone/>
              <a:defRPr/>
            </a:lvl4pPr>
            <a:lvl5pPr marL="2437765" indent="0" algn="ctr">
              <a:buNone/>
              <a:defRPr/>
            </a:lvl5pPr>
            <a:lvl6pPr marL="3047365" indent="0" algn="ctr">
              <a:buNone/>
              <a:defRPr/>
            </a:lvl6pPr>
            <a:lvl7pPr marL="3656965" indent="0" algn="ctr">
              <a:buNone/>
              <a:defRPr/>
            </a:lvl7pPr>
            <a:lvl8pPr marL="4266565" indent="0" algn="ctr">
              <a:buNone/>
              <a:defRPr/>
            </a:lvl8pPr>
            <a:lvl9pPr marL="4876165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5" name="TextBox 4"/>
          <p:cNvSpPr txBox="1"/>
          <p:nvPr userDrawn="1"/>
        </p:nvSpPr>
        <p:spPr>
          <a:xfrm>
            <a:off x="100264" y="97940"/>
            <a:ext cx="616818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sv-SE" altLang="en-US" sz="1200" b="1" dirty="0">
                <a:latin typeface="Arial" panose="020B0604020202020204"/>
              </a:rPr>
              <a:t>3GPP TSG SA WG2#173	</a:t>
            </a:r>
            <a:endParaRPr lang="sv-SE" altLang="en-US" sz="1200" b="1" dirty="0">
              <a:latin typeface="Arial" panose="020B0604020202020204"/>
            </a:endParaRPr>
          </a:p>
          <a:p>
            <a:pPr eaLnBrk="1" hangingPunct="1">
              <a:defRPr/>
            </a:pPr>
            <a:r>
              <a:rPr lang="sv-SE" altLang="en-US" sz="1200" b="1" dirty="0">
                <a:latin typeface="Arial" panose="020B0604020202020204"/>
              </a:rPr>
              <a:t>Goa, India, Feb 09 - 13, 2026</a:t>
            </a:r>
            <a:endParaRPr lang="sv-SE" altLang="en-US" sz="1200" b="1" dirty="0">
              <a:latin typeface="Arial" panose="020B0604020202020204"/>
            </a:endParaRPr>
          </a:p>
        </p:txBody>
      </p:sp>
    </p:spTree>
  </p:cSld>
  <p:clrMapOvr>
    <a:masterClrMapping/>
  </p:clrMapOvr>
  <p:transition spd="slow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  <a:endParaRPr lang="en-US" dirty="0"/>
          </a:p>
        </p:txBody>
      </p:sp>
    </p:spTree>
  </p:cSld>
  <p:clrMapOvr>
    <a:masterClrMapping/>
  </p:clrMapOvr>
  <p:transition>
    <p:wipe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</p:cSld>
  <p:clrMapOvr>
    <a:masterClrMapping/>
  </p:clrMapOvr>
  <p:transition>
    <p:wipe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文本框 2"/>
          <p:cNvSpPr txBox="1"/>
          <p:nvPr userDrawn="1"/>
        </p:nvSpPr>
        <p:spPr>
          <a:xfrm>
            <a:off x="10948035" y="233680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/>
          </a:p>
        </p:txBody>
      </p:sp>
    </p:spTree>
  </p:cSld>
  <p:clrMapOvr>
    <a:masterClrMapping/>
  </p:clrMapOvr>
  <p:transition>
    <p:wipe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484" y="2"/>
            <a:ext cx="5145616" cy="6330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37136" y="3812215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600" indent="0" algn="ctr">
              <a:buNone/>
              <a:defRPr/>
            </a:lvl2pPr>
            <a:lvl3pPr marL="1219200" indent="0" algn="ctr">
              <a:buNone/>
              <a:defRPr/>
            </a:lvl3pPr>
            <a:lvl4pPr marL="1828800" indent="0" algn="ctr">
              <a:buNone/>
              <a:defRPr/>
            </a:lvl4pPr>
            <a:lvl5pPr marL="2437765" indent="0" algn="ctr">
              <a:buNone/>
              <a:defRPr/>
            </a:lvl5pPr>
            <a:lvl6pPr marL="3047365" indent="0" algn="ctr">
              <a:buNone/>
              <a:defRPr/>
            </a:lvl6pPr>
            <a:lvl7pPr marL="3656965" indent="0" algn="ctr">
              <a:buNone/>
              <a:defRPr/>
            </a:lvl7pPr>
            <a:lvl8pPr marL="4266565" indent="0" algn="ctr">
              <a:buNone/>
              <a:defRPr/>
            </a:lvl8pPr>
            <a:lvl9pPr marL="4876165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5" name="TextBox 4"/>
          <p:cNvSpPr txBox="1"/>
          <p:nvPr userDrawn="1"/>
        </p:nvSpPr>
        <p:spPr>
          <a:xfrm>
            <a:off x="100264" y="97940"/>
            <a:ext cx="616818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sv-SE" altLang="en-US" sz="1200" b="1" dirty="0">
                <a:latin typeface="Arial" panose="020B0604020202020204"/>
              </a:rPr>
              <a:t>3GPP TSG SA WG2#173	</a:t>
            </a:r>
            <a:endParaRPr lang="sv-SE" altLang="en-US" sz="1200" b="1" dirty="0">
              <a:latin typeface="Arial" panose="020B0604020202020204"/>
            </a:endParaRPr>
          </a:p>
          <a:p>
            <a:pPr eaLnBrk="1" hangingPunct="1">
              <a:defRPr/>
            </a:pPr>
            <a:r>
              <a:rPr lang="sv-SE" altLang="en-US" sz="1200" b="1" dirty="0">
                <a:latin typeface="Arial" panose="020B0604020202020204"/>
              </a:rPr>
              <a:t>Goa, India, Feb 09 - 13, 2026</a:t>
            </a:r>
            <a:endParaRPr lang="sv-SE" altLang="en-US" sz="1200" b="1" dirty="0">
              <a:latin typeface="Arial" panose="020B0604020202020204"/>
            </a:endParaRPr>
          </a:p>
        </p:txBody>
      </p:sp>
    </p:spTree>
  </p:cSld>
  <p:clrMapOvr>
    <a:masterClrMapping/>
  </p:clrMapOvr>
  <p:transition spd="slow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  <a:endParaRPr lang="en-US" dirty="0"/>
          </a:p>
        </p:txBody>
      </p:sp>
    </p:spTree>
  </p:cSld>
  <p:clrMapOvr>
    <a:masterClrMapping/>
  </p:clrMapOvr>
  <p:transition>
    <p:wipe dir="r"/>
  </p:transition>
</p:sldLayout>
</file>

<file path=ppt/slideMasters/_rels/slide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1.xml"/><Relationship Id="rId6" Type="http://schemas.openxmlformats.org/officeDocument/2006/relationships/image" Target="../media/image3.jpeg"/><Relationship Id="rId5" Type="http://schemas.openxmlformats.org/officeDocument/2006/relationships/image" Target="../media/image2.jpeg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3.jpeg"/><Relationship Id="rId5" Type="http://schemas.openxmlformats.org/officeDocument/2006/relationships/image" Target="../media/image2.jpeg"/><Relationship Id="rId4" Type="http://schemas.openxmlformats.org/officeDocument/2006/relationships/slideLayout" Target="../slideLayouts/slideLayout8.xml"/><Relationship Id="rId3" Type="http://schemas.openxmlformats.org/officeDocument/2006/relationships/slideLayout" Target="../slideLayouts/slideLayout7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/Relationships>
</file>

<file path=ppt/slideMasters/_rels/slideMaster3.xml.rels><?xml version="1.0" encoding="UTF-8" standalone="yes"?>
<Relationships xmlns="http://schemas.openxmlformats.org/package/2006/relationships"><Relationship Id="rId7" Type="http://schemas.openxmlformats.org/officeDocument/2006/relationships/theme" Target="../theme/theme3.xml"/><Relationship Id="rId6" Type="http://schemas.openxmlformats.org/officeDocument/2006/relationships/image" Target="../media/image3.jpeg"/><Relationship Id="rId5" Type="http://schemas.openxmlformats.org/officeDocument/2006/relationships/image" Target="../media/image2.jpeg"/><Relationship Id="rId4" Type="http://schemas.openxmlformats.org/officeDocument/2006/relationships/slideLayout" Target="../slideLayouts/slideLayout12.xml"/><Relationship Id="rId3" Type="http://schemas.openxmlformats.org/officeDocument/2006/relationships/slideLayout" Target="../slideLayouts/slideLayout11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/Relationships>
</file>

<file path=ppt/slideMasters/_rels/slideMaster4.xml.rels><?xml version="1.0" encoding="UTF-8" standalone="yes"?>
<Relationships xmlns="http://schemas.openxmlformats.org/package/2006/relationships"><Relationship Id="rId7" Type="http://schemas.openxmlformats.org/officeDocument/2006/relationships/theme" Target="../theme/theme4.xml"/><Relationship Id="rId6" Type="http://schemas.openxmlformats.org/officeDocument/2006/relationships/image" Target="../media/image3.jpeg"/><Relationship Id="rId5" Type="http://schemas.openxmlformats.org/officeDocument/2006/relationships/image" Target="../media/image2.jpeg"/><Relationship Id="rId4" Type="http://schemas.openxmlformats.org/officeDocument/2006/relationships/slideLayout" Target="../slideLayouts/slideLayout16.xml"/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/Relationships>
</file>

<file path=ppt/slideMasters/_rels/slideMaster5.xml.rels><?xml version="1.0" encoding="UTF-8" standalone="yes"?>
<Relationships xmlns="http://schemas.openxmlformats.org/package/2006/relationships"><Relationship Id="rId7" Type="http://schemas.openxmlformats.org/officeDocument/2006/relationships/theme" Target="../theme/theme5.xml"/><Relationship Id="rId6" Type="http://schemas.openxmlformats.org/officeDocument/2006/relationships/image" Target="../media/image3.jpeg"/><Relationship Id="rId5" Type="http://schemas.openxmlformats.org/officeDocument/2006/relationships/image" Target="../media/image2.jpeg"/><Relationship Id="rId4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9.xml"/><Relationship Id="rId2" Type="http://schemas.openxmlformats.org/officeDocument/2006/relationships/slideLayout" Target="../slideLayouts/slideLayout18.xml"/><Relationship Id="rId1" Type="http://schemas.openxmlformats.org/officeDocument/2006/relationships/slideLayout" Target="../slideLayouts/slideLayout1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en-US" dirty="0"/>
              <a:t>Click to edit Master title style</a:t>
            </a:r>
            <a:endParaRPr lang="en-US" altLang="en-US" dirty="0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en-US"/>
              <a:t> Click to edit Master text styles</a:t>
            </a:r>
            <a:endParaRPr lang="en-US" altLang="en-US"/>
          </a:p>
          <a:p>
            <a:pPr lvl="1"/>
            <a:r>
              <a:rPr lang="en-US" altLang="en-US"/>
              <a:t>Second level</a:t>
            </a:r>
            <a:endParaRPr lang="en-US" altLang="en-US"/>
          </a:p>
          <a:p>
            <a:pPr lvl="2"/>
            <a:r>
              <a:rPr lang="en-US" altLang="en-US"/>
              <a:t>Third level</a:t>
            </a:r>
            <a:endParaRPr lang="en-US" altLang="en-US"/>
          </a:p>
          <a:p>
            <a:pPr lvl="3"/>
            <a:r>
              <a:rPr lang="en-US" altLang="en-US"/>
              <a:t>Fourth level</a:t>
            </a:r>
            <a:endParaRPr lang="en-US" altLang="en-US"/>
          </a:p>
          <a:p>
            <a:pPr lvl="4"/>
            <a:r>
              <a:rPr lang="en-US" altLang="en-US"/>
              <a:t>Fifth level</a:t>
            </a:r>
            <a:endParaRPr lang="en-US" altLang="en-US"/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2022</a:t>
            </a:r>
            <a:endParaRPr lang="en-GB" altLang="en-US" sz="800" dirty="0">
              <a:ln w="0"/>
              <a:latin typeface="Calibri" panose="020F0502020204030204" pitchFamily="34" charset="0"/>
            </a:endParaRP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1" name="Text Box 14"/>
          <p:cNvSpPr txBox="1">
            <a:spLocks noChangeArrowheads="1"/>
          </p:cNvSpPr>
          <p:nvPr userDrawn="1"/>
        </p:nvSpPr>
        <p:spPr bwMode="auto">
          <a:xfrm>
            <a:off x="133350" y="36513"/>
            <a:ext cx="35528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" panose="020B0604020202020204"/>
              </a:rPr>
              <a:t>3GPP TSG SA WG2#173	</a:t>
            </a:r>
            <a:endParaRPr lang="sv-SE" altLang="en-US" sz="1200" b="1" dirty="0">
              <a:latin typeface="Arial" panose="020B0604020202020204"/>
            </a:endParaRPr>
          </a:p>
          <a:p>
            <a:pPr eaLnBrk="1" hangingPunct="1">
              <a:defRPr/>
            </a:pPr>
            <a:r>
              <a:rPr lang="sv-SE" altLang="en-US" sz="1200" b="1" dirty="0">
                <a:latin typeface="Arial" panose="020B0604020202020204"/>
              </a:rPr>
              <a:t>Goa, India, Feb 09 - 13, 2026</a:t>
            </a:r>
            <a:endParaRPr lang="sv-SE" altLang="en-US" sz="1200" b="1" dirty="0">
              <a:latin typeface="Arial" panose="020B0604020202020204"/>
            </a:endParaRPr>
          </a:p>
        </p:txBody>
      </p:sp>
      <p:sp>
        <p:nvSpPr>
          <p:cNvPr id="13" name="Text Box 14"/>
          <p:cNvSpPr txBox="1">
            <a:spLocks noChangeArrowheads="1"/>
          </p:cNvSpPr>
          <p:nvPr userDrawn="1"/>
        </p:nvSpPr>
        <p:spPr bwMode="auto">
          <a:xfrm>
            <a:off x="9163050" y="133350"/>
            <a:ext cx="2600325" cy="2755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dirty="0">
                <a:latin typeface="Arial" panose="020B0604020202020204"/>
              </a:rPr>
              <a:t>S2-2</a:t>
            </a:r>
            <a:r>
              <a:rPr lang="en-US" altLang="sv-SE" sz="1200" b="1" dirty="0">
                <a:latin typeface="Arial" panose="020B0604020202020204"/>
              </a:rPr>
              <a:t>601111</a:t>
            </a:r>
            <a:endParaRPr lang="sv-SE" altLang="en-US" sz="1200" b="1" dirty="0">
              <a:latin typeface="Arial" panose="020B0604020202020204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en-US" dirty="0"/>
              <a:t>Click to edit Master title style</a:t>
            </a:r>
            <a:endParaRPr lang="en-US" altLang="en-US" dirty="0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en-US"/>
              <a:t> Click to edit Master text styles</a:t>
            </a:r>
            <a:endParaRPr lang="en-US" altLang="en-US"/>
          </a:p>
          <a:p>
            <a:pPr lvl="1"/>
            <a:r>
              <a:rPr lang="en-US" altLang="en-US"/>
              <a:t>Second level</a:t>
            </a:r>
            <a:endParaRPr lang="en-US" altLang="en-US"/>
          </a:p>
          <a:p>
            <a:pPr lvl="2"/>
            <a:r>
              <a:rPr lang="en-US" altLang="en-US"/>
              <a:t>Third level</a:t>
            </a:r>
            <a:endParaRPr lang="en-US" altLang="en-US"/>
          </a:p>
          <a:p>
            <a:pPr lvl="3"/>
            <a:r>
              <a:rPr lang="en-US" altLang="en-US"/>
              <a:t>Fourth level</a:t>
            </a:r>
            <a:endParaRPr lang="en-US" altLang="en-US"/>
          </a:p>
          <a:p>
            <a:pPr lvl="4"/>
            <a:r>
              <a:rPr lang="en-US" altLang="en-US"/>
              <a:t>Fifth level</a:t>
            </a:r>
            <a:endParaRPr lang="en-US" altLang="en-US"/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2022</a:t>
            </a:r>
            <a:endParaRPr lang="en-GB" altLang="en-US" sz="800" dirty="0">
              <a:ln w="0"/>
              <a:latin typeface="Calibri" panose="020F0502020204030204" pitchFamily="34" charset="0"/>
            </a:endParaRP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1" name="Text Box 14"/>
          <p:cNvSpPr txBox="1">
            <a:spLocks noChangeArrowheads="1"/>
          </p:cNvSpPr>
          <p:nvPr userDrawn="1"/>
        </p:nvSpPr>
        <p:spPr bwMode="auto">
          <a:xfrm>
            <a:off x="133350" y="36513"/>
            <a:ext cx="35528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" panose="020B0604020202020204"/>
              </a:rPr>
              <a:t>3GPP TSG SA WG2#173	</a:t>
            </a:r>
            <a:endParaRPr lang="sv-SE" altLang="en-US" sz="1200" b="1" dirty="0">
              <a:latin typeface="Arial" panose="020B0604020202020204"/>
            </a:endParaRPr>
          </a:p>
          <a:p>
            <a:pPr eaLnBrk="1" hangingPunct="1">
              <a:defRPr/>
            </a:pPr>
            <a:r>
              <a:rPr lang="sv-SE" altLang="en-US" sz="1200" b="1" dirty="0">
                <a:latin typeface="Arial" panose="020B0604020202020204"/>
              </a:rPr>
              <a:t>Goa, India, Feb 09 - 13, 2026</a:t>
            </a:r>
            <a:endParaRPr lang="sv-SE" altLang="en-US" sz="1200" b="1" dirty="0">
              <a:latin typeface="Arial" panose="020B0604020202020204"/>
            </a:endParaRPr>
          </a:p>
        </p:txBody>
      </p:sp>
      <p:sp>
        <p:nvSpPr>
          <p:cNvPr id="13" name="Text Box 14"/>
          <p:cNvSpPr txBox="1">
            <a:spLocks noChangeArrowheads="1"/>
          </p:cNvSpPr>
          <p:nvPr userDrawn="1"/>
        </p:nvSpPr>
        <p:spPr bwMode="auto">
          <a:xfrm>
            <a:off x="9163050" y="133350"/>
            <a:ext cx="2600325" cy="2755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dirty="0">
                <a:latin typeface="Arial" panose="020B0604020202020204"/>
              </a:rPr>
              <a:t>S2-2</a:t>
            </a:r>
            <a:r>
              <a:rPr lang="en-US" altLang="sv-SE" sz="1200" b="1" dirty="0">
                <a:latin typeface="Arial" panose="020B0604020202020204"/>
              </a:rPr>
              <a:t>601111</a:t>
            </a:r>
            <a:endParaRPr lang="sv-SE" altLang="en-US" sz="1200" b="1" dirty="0">
              <a:latin typeface="Arial" panose="020B0604020202020204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55" r:id="rId2"/>
    <p:sldLayoutId id="2147483656" r:id="rId3"/>
    <p:sldLayoutId id="2147483657" r:id="rId4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en-US" dirty="0"/>
              <a:t>Click to edit Master title style</a:t>
            </a:r>
            <a:endParaRPr lang="en-US" altLang="en-US" dirty="0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en-US"/>
              <a:t> Click to edit Master text styles</a:t>
            </a:r>
            <a:endParaRPr lang="en-US" altLang="en-US"/>
          </a:p>
          <a:p>
            <a:pPr lvl="1"/>
            <a:r>
              <a:rPr lang="en-US" altLang="en-US"/>
              <a:t>Second level</a:t>
            </a:r>
            <a:endParaRPr lang="en-US" altLang="en-US"/>
          </a:p>
          <a:p>
            <a:pPr lvl="2"/>
            <a:r>
              <a:rPr lang="en-US" altLang="en-US"/>
              <a:t>Third level</a:t>
            </a:r>
            <a:endParaRPr lang="en-US" altLang="en-US"/>
          </a:p>
          <a:p>
            <a:pPr lvl="3"/>
            <a:r>
              <a:rPr lang="en-US" altLang="en-US"/>
              <a:t>Fourth level</a:t>
            </a:r>
            <a:endParaRPr lang="en-US" altLang="en-US"/>
          </a:p>
          <a:p>
            <a:pPr lvl="4"/>
            <a:r>
              <a:rPr lang="en-US" altLang="en-US"/>
              <a:t>Fifth level</a:t>
            </a:r>
            <a:endParaRPr lang="en-US" altLang="en-US"/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2022</a:t>
            </a:r>
            <a:endParaRPr lang="en-GB" altLang="en-US" sz="800" dirty="0">
              <a:ln w="0"/>
              <a:latin typeface="Calibri" panose="020F0502020204030204" pitchFamily="34" charset="0"/>
            </a:endParaRP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1" name="Text Box 14"/>
          <p:cNvSpPr txBox="1">
            <a:spLocks noChangeArrowheads="1"/>
          </p:cNvSpPr>
          <p:nvPr userDrawn="1"/>
        </p:nvSpPr>
        <p:spPr bwMode="auto">
          <a:xfrm>
            <a:off x="133350" y="36513"/>
            <a:ext cx="35528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" panose="020B0604020202020204"/>
              </a:rPr>
              <a:t>3GPP TSG SA WG2#173	</a:t>
            </a:r>
            <a:endParaRPr lang="sv-SE" altLang="en-US" sz="1200" b="1" dirty="0">
              <a:latin typeface="Arial" panose="020B0604020202020204"/>
            </a:endParaRPr>
          </a:p>
          <a:p>
            <a:pPr eaLnBrk="1" hangingPunct="1">
              <a:defRPr/>
            </a:pPr>
            <a:r>
              <a:rPr lang="sv-SE" altLang="en-US" sz="1200" b="1" dirty="0">
                <a:latin typeface="Arial" panose="020B0604020202020204"/>
              </a:rPr>
              <a:t>Goa, India, Feb 09 - 13, 2026</a:t>
            </a:r>
            <a:endParaRPr lang="sv-SE" altLang="en-US" sz="1200" b="1" dirty="0">
              <a:latin typeface="Arial" panose="020B0604020202020204"/>
            </a:endParaRPr>
          </a:p>
        </p:txBody>
      </p:sp>
      <p:sp>
        <p:nvSpPr>
          <p:cNvPr id="13" name="Text Box 14"/>
          <p:cNvSpPr txBox="1">
            <a:spLocks noChangeArrowheads="1"/>
          </p:cNvSpPr>
          <p:nvPr userDrawn="1"/>
        </p:nvSpPr>
        <p:spPr bwMode="auto">
          <a:xfrm>
            <a:off x="9163050" y="133350"/>
            <a:ext cx="2600325" cy="2755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dirty="0">
                <a:latin typeface="Arial" panose="020B0604020202020204"/>
              </a:rPr>
              <a:t>S2-2</a:t>
            </a:r>
            <a:r>
              <a:rPr lang="en-US" altLang="sv-SE" sz="1200" b="1" dirty="0">
                <a:latin typeface="Arial" panose="020B0604020202020204"/>
              </a:rPr>
              <a:t>601111</a:t>
            </a:r>
            <a:endParaRPr lang="en-US" altLang="sv-SE" sz="1200" b="1" dirty="0">
              <a:latin typeface="Arial" panose="020B0604020202020204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60" r:id="rId2"/>
    <p:sldLayoutId id="2147483661" r:id="rId3"/>
    <p:sldLayoutId id="2147483662" r:id="rId4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en-US" dirty="0"/>
              <a:t>Click to edit Master title style</a:t>
            </a:r>
            <a:endParaRPr lang="en-US" altLang="en-US" dirty="0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en-US"/>
              <a:t> Click to edit Master text styles</a:t>
            </a:r>
            <a:endParaRPr lang="en-US" altLang="en-US"/>
          </a:p>
          <a:p>
            <a:pPr lvl="1"/>
            <a:r>
              <a:rPr lang="en-US" altLang="en-US"/>
              <a:t>Second level</a:t>
            </a:r>
            <a:endParaRPr lang="en-US" altLang="en-US"/>
          </a:p>
          <a:p>
            <a:pPr lvl="2"/>
            <a:r>
              <a:rPr lang="en-US" altLang="en-US"/>
              <a:t>Third level</a:t>
            </a:r>
            <a:endParaRPr lang="en-US" altLang="en-US"/>
          </a:p>
          <a:p>
            <a:pPr lvl="3"/>
            <a:r>
              <a:rPr lang="en-US" altLang="en-US"/>
              <a:t>Fourth level</a:t>
            </a:r>
            <a:endParaRPr lang="en-US" altLang="en-US"/>
          </a:p>
          <a:p>
            <a:pPr lvl="4"/>
            <a:r>
              <a:rPr lang="en-US" altLang="en-US"/>
              <a:t>Fifth level</a:t>
            </a:r>
            <a:endParaRPr lang="en-US" altLang="en-US"/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2022</a:t>
            </a:r>
            <a:endParaRPr lang="en-GB" altLang="en-US" sz="800" dirty="0">
              <a:ln w="0"/>
              <a:latin typeface="Calibri" panose="020F0502020204030204" pitchFamily="34" charset="0"/>
            </a:endParaRP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1" name="Text Box 14"/>
          <p:cNvSpPr txBox="1">
            <a:spLocks noChangeArrowheads="1"/>
          </p:cNvSpPr>
          <p:nvPr userDrawn="1"/>
        </p:nvSpPr>
        <p:spPr bwMode="auto">
          <a:xfrm>
            <a:off x="133350" y="36513"/>
            <a:ext cx="35528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" panose="020B0604020202020204"/>
              </a:rPr>
              <a:t>3GPP TSG SA WG2#173	</a:t>
            </a:r>
            <a:endParaRPr lang="sv-SE" altLang="en-US" sz="1200" b="1" dirty="0">
              <a:latin typeface="Arial" panose="020B0604020202020204"/>
            </a:endParaRPr>
          </a:p>
          <a:p>
            <a:pPr eaLnBrk="1" hangingPunct="1">
              <a:defRPr/>
            </a:pPr>
            <a:r>
              <a:rPr lang="sv-SE" altLang="en-US" sz="1200" b="1" dirty="0">
                <a:latin typeface="Arial" panose="020B0604020202020204"/>
              </a:rPr>
              <a:t>Goa, India, Feb 09 - 13, 2026</a:t>
            </a:r>
            <a:endParaRPr lang="sv-SE" altLang="en-US" sz="1200" b="1" dirty="0">
              <a:latin typeface="Arial" panose="020B0604020202020204"/>
            </a:endParaRPr>
          </a:p>
        </p:txBody>
      </p:sp>
      <p:sp>
        <p:nvSpPr>
          <p:cNvPr id="13" name="Text Box 14"/>
          <p:cNvSpPr txBox="1">
            <a:spLocks noChangeArrowheads="1"/>
          </p:cNvSpPr>
          <p:nvPr userDrawn="1"/>
        </p:nvSpPr>
        <p:spPr bwMode="auto">
          <a:xfrm>
            <a:off x="9163050" y="133350"/>
            <a:ext cx="2600325" cy="2755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dirty="0">
                <a:latin typeface="Arial" panose="020B0604020202020204"/>
              </a:rPr>
              <a:t>S2-2</a:t>
            </a:r>
            <a:r>
              <a:rPr lang="en-US" altLang="sv-SE" sz="1200" b="1" dirty="0">
                <a:latin typeface="Arial" panose="020B0604020202020204"/>
              </a:rPr>
              <a:t>601111</a:t>
            </a:r>
            <a:endParaRPr lang="sv-SE" altLang="en-US" sz="1200" b="1" dirty="0">
              <a:latin typeface="Arial" panose="020B0604020202020204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67" r:id="rId4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en-US" dirty="0"/>
              <a:t>Click to edit Master title style</a:t>
            </a:r>
            <a:endParaRPr lang="en-US" altLang="en-US" dirty="0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en-US"/>
              <a:t> Click to edit Master text styles</a:t>
            </a:r>
            <a:endParaRPr lang="en-US" altLang="en-US"/>
          </a:p>
          <a:p>
            <a:pPr lvl="1"/>
            <a:r>
              <a:rPr lang="en-US" altLang="en-US"/>
              <a:t>Second level</a:t>
            </a:r>
            <a:endParaRPr lang="en-US" altLang="en-US"/>
          </a:p>
          <a:p>
            <a:pPr lvl="2"/>
            <a:r>
              <a:rPr lang="en-US" altLang="en-US"/>
              <a:t>Third level</a:t>
            </a:r>
            <a:endParaRPr lang="en-US" altLang="en-US"/>
          </a:p>
          <a:p>
            <a:pPr lvl="3"/>
            <a:r>
              <a:rPr lang="en-US" altLang="en-US"/>
              <a:t>Fourth level</a:t>
            </a:r>
            <a:endParaRPr lang="en-US" altLang="en-US"/>
          </a:p>
          <a:p>
            <a:pPr lvl="4"/>
            <a:r>
              <a:rPr lang="en-US" altLang="en-US"/>
              <a:t>Fifth level</a:t>
            </a:r>
            <a:endParaRPr lang="en-US" altLang="en-US"/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2022</a:t>
            </a:r>
            <a:endParaRPr lang="en-GB" altLang="en-US" sz="800" dirty="0">
              <a:ln w="0"/>
              <a:latin typeface="Calibri" panose="020F0502020204030204" pitchFamily="34" charset="0"/>
            </a:endParaRP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1" name="Text Box 14"/>
          <p:cNvSpPr txBox="1">
            <a:spLocks noChangeArrowheads="1"/>
          </p:cNvSpPr>
          <p:nvPr userDrawn="1"/>
        </p:nvSpPr>
        <p:spPr bwMode="auto">
          <a:xfrm>
            <a:off x="133350" y="36513"/>
            <a:ext cx="35528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" panose="020B0604020202020204"/>
              </a:rPr>
              <a:t>3GPP TSG SA WG2#173	</a:t>
            </a:r>
            <a:endParaRPr lang="sv-SE" altLang="en-US" sz="1200" b="1" dirty="0">
              <a:latin typeface="Arial" panose="020B0604020202020204"/>
            </a:endParaRPr>
          </a:p>
          <a:p>
            <a:pPr eaLnBrk="1" hangingPunct="1">
              <a:defRPr/>
            </a:pPr>
            <a:r>
              <a:rPr lang="sv-SE" altLang="en-US" sz="1200" b="1" dirty="0">
                <a:latin typeface="Arial" panose="020B0604020202020204"/>
              </a:rPr>
              <a:t>Goa, India, Feb 09 - 13, 2026</a:t>
            </a:r>
            <a:endParaRPr lang="sv-SE" altLang="en-US" sz="1200" b="1" dirty="0">
              <a:latin typeface="Arial" panose="020B0604020202020204"/>
            </a:endParaRPr>
          </a:p>
        </p:txBody>
      </p:sp>
      <p:sp>
        <p:nvSpPr>
          <p:cNvPr id="13" name="Text Box 14"/>
          <p:cNvSpPr txBox="1">
            <a:spLocks noChangeArrowheads="1"/>
          </p:cNvSpPr>
          <p:nvPr userDrawn="1"/>
        </p:nvSpPr>
        <p:spPr bwMode="auto">
          <a:xfrm>
            <a:off x="9163050" y="133350"/>
            <a:ext cx="2600325" cy="2755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dirty="0">
                <a:latin typeface="Arial" panose="020B0604020202020204"/>
              </a:rPr>
              <a:t>S2-2</a:t>
            </a:r>
            <a:r>
              <a:rPr lang="en-US" altLang="sv-SE" sz="1200" b="1" dirty="0">
                <a:latin typeface="Arial" panose="020B0604020202020204"/>
              </a:rPr>
              <a:t>601111</a:t>
            </a:r>
            <a:endParaRPr lang="sv-SE" altLang="en-US" sz="1200" b="1" dirty="0">
              <a:latin typeface="Arial" panose="020B0604020202020204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  <p:sldLayoutId id="2147483670" r:id="rId2"/>
    <p:sldLayoutId id="2147483671" r:id="rId3"/>
    <p:sldLayoutId id="2147483672" r:id="rId4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jpeg"/><Relationship Id="rId1" Type="http://schemas.openxmlformats.org/officeDocument/2006/relationships/image" Target="../media/image4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5.jpeg"/><Relationship Id="rId1" Type="http://schemas.openxmlformats.org/officeDocument/2006/relationships/image" Target="../media/image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 txBox="1">
            <a:spLocks noChangeArrowheads="1"/>
          </p:cNvSpPr>
          <p:nvPr/>
        </p:nvSpPr>
        <p:spPr bwMode="auto">
          <a:xfrm>
            <a:off x="762000" y="2179320"/>
            <a:ext cx="10978515" cy="1727200"/>
          </a:xfrm>
          <a:prstGeom prst="rect">
            <a:avLst/>
          </a:prstGeom>
          <a:noFill/>
          <a:ln>
            <a:noFill/>
          </a:ln>
        </p:spPr>
        <p:txBody>
          <a:bodyPr lIns="121907" tIns="60953" rIns="121907" bIns="60953" anchor="ctr"/>
          <a:lstStyle/>
          <a:p>
            <a:pPr algn="ctr">
              <a:defRPr/>
            </a:pPr>
            <a:r>
              <a:rPr lang="en-US" altLang="zh-CN" sz="4000" b="1" dirty="0">
                <a:solidFill>
                  <a:schemeClr val="tx1"/>
                </a:solidFill>
                <a:ea typeface="微软雅黑" panose="020B0503020204020204" charset="-122"/>
                <a:sym typeface="+mn-ea"/>
              </a:rPr>
              <a:t>Discussion about the connection between gNB and SCF</a:t>
            </a:r>
            <a:endParaRPr lang="en-US" altLang="zh-CN" sz="4000" b="1" i="1" kern="0" dirty="0"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+mj-lt"/>
              <a:ea typeface="微软雅黑" panose="020B0503020204020204" charset="-122"/>
              <a:cs typeface="MS PGothic" panose="020B0600070205080204" charset="-128"/>
              <a:sym typeface="+mn-ea"/>
            </a:endParaRPr>
          </a:p>
        </p:txBody>
      </p:sp>
      <p:sp>
        <p:nvSpPr>
          <p:cNvPr id="7174" name="Rectangle 16"/>
          <p:cNvSpPr>
            <a:spLocks noChangeArrowheads="1"/>
          </p:cNvSpPr>
          <p:nvPr/>
        </p:nvSpPr>
        <p:spPr bwMode="auto">
          <a:xfrm>
            <a:off x="9918702" y="6462186"/>
            <a:ext cx="1082675" cy="2844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907" tIns="60953" rIns="121907" bIns="60953">
            <a:spAutoFit/>
          </a:bodyPr>
          <a:lstStyle>
            <a:lvl1pPr>
              <a:spcBef>
                <a:spcPct val="20000"/>
              </a:spcBef>
              <a:buBlip>
                <a:blip r:embed="rId1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065" dirty="0">
                <a:latin typeface="Arial" panose="020B0604020202020204" pitchFamily="34" charset="0"/>
              </a:rPr>
              <a:t>© 3GPP 202</a:t>
            </a:r>
            <a:r>
              <a:rPr lang="en-US" altLang="en-GB" sz="1065" dirty="0">
                <a:latin typeface="Arial" panose="020B0604020202020204" pitchFamily="34" charset="0"/>
              </a:rPr>
              <a:t>6</a:t>
            </a:r>
            <a:endParaRPr lang="en-US" altLang="en-GB" sz="1065" dirty="0">
              <a:latin typeface="Arial" panose="020B0604020202020204" pitchFamily="34" charset="0"/>
            </a:endParaRPr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976" y="593559"/>
            <a:ext cx="1520599" cy="11826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406265"/>
            <a:ext cx="9144000" cy="851535"/>
          </a:xfrm>
        </p:spPr>
        <p:txBody>
          <a:bodyPr/>
          <a:lstStyle/>
          <a:p>
            <a:r>
              <a:rPr lang="en-US" altLang="en-GB" b="1" dirty="0"/>
              <a:t>China mobile</a:t>
            </a:r>
            <a:endParaRPr lang="en-US" altLang="en-GB" b="1" dirty="0"/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>
                <a:solidFill>
                  <a:prstClr val="black"/>
                </a:solidFill>
                <a:cs typeface="Arial" panose="020B0604020202020204" pitchFamily="34" charset="0"/>
                <a:sym typeface="+mn-ea"/>
              </a:rPr>
              <a:t>Current progress </a:t>
            </a:r>
            <a:endParaRPr lang="en-GB" b="1" dirty="0"/>
          </a:p>
        </p:txBody>
      </p:sp>
      <p:sp>
        <p:nvSpPr>
          <p:cNvPr id="5" name="文本框 4"/>
          <p:cNvSpPr txBox="1"/>
          <p:nvPr/>
        </p:nvSpPr>
        <p:spPr>
          <a:xfrm>
            <a:off x="838200" y="1944370"/>
            <a:ext cx="10515600" cy="21266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285750" indent="-285750">
              <a:lnSpc>
                <a:spcPct val="170000"/>
              </a:lnSpc>
              <a:buFont typeface="Arial" panose="020B0604020202020204" pitchFamily="34" charset="0"/>
              <a:buChar char="•"/>
            </a:pPr>
            <a:r>
              <a:rPr lang="en-US" altLang="zh-CN" sz="1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 controversial issue needs further discussion a</a:t>
            </a:r>
            <a:r>
              <a:rPr lang="en-US" altLang="zh-CN" sz="1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fter SA2#172</a:t>
            </a:r>
            <a:r>
              <a:rPr lang="zh-CN" altLang="en-US" sz="1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：</a:t>
            </a:r>
            <a:endParaRPr lang="zh-CN" altLang="en-US" sz="16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lvl="1">
              <a:lnSpc>
                <a:spcPct val="170000"/>
              </a:lnSpc>
            </a:pPr>
            <a:r>
              <a:rPr lang="en-US" altLang="zh-CN" sz="1400" b="1" i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en-US" altLang="zh-CN" sz="1400" i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Editor’s Note: whether Sensing control signalling is exchanged between SE and SF directly without AMF involvement is FFS and will be resolved in next meeting.</a:t>
            </a:r>
            <a:endParaRPr lang="en-US" altLang="zh-CN" sz="1400" b="1" i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20000"/>
              </a:lnSpc>
            </a:pPr>
            <a:endParaRPr lang="en-US" altLang="zh-CN" sz="16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US" altLang="zh-CN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Two options are proposed, i.e., </a:t>
            </a:r>
            <a:r>
              <a:rPr lang="en-US" altLang="zh-CN" sz="1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direct connection</a:t>
            </a:r>
            <a:r>
              <a:rPr lang="en-US" altLang="zh-CN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without AMF involvement and </a:t>
            </a:r>
            <a:r>
              <a:rPr lang="en-US" altLang="zh-CN" sz="1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indirect connection</a:t>
            </a:r>
            <a:r>
              <a:rPr lang="en-US" altLang="zh-CN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with AMF involvement</a:t>
            </a:r>
            <a:endParaRPr lang="en-US" altLang="zh-CN" sz="16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01875" y="4274820"/>
            <a:ext cx="2927350" cy="106553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18225" y="4342130"/>
            <a:ext cx="3089910" cy="100965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2126615" y="5565775"/>
            <a:ext cx="3843655" cy="368300"/>
          </a:xfrm>
          <a:prstGeom prst="rect">
            <a:avLst/>
          </a:prstGeom>
        </p:spPr>
        <p:txBody>
          <a:bodyPr wrap="square">
            <a:spAutoFit/>
          </a:bodyPr>
          <a:p>
            <a:r>
              <a:rPr lang="en-US" altLang="zh-CN" sz="1800"/>
              <a:t> Option#1: direct connection</a:t>
            </a:r>
            <a:endParaRPr lang="en-US" altLang="zh-CN" sz="1800"/>
          </a:p>
        </p:txBody>
      </p:sp>
      <p:sp>
        <p:nvSpPr>
          <p:cNvPr id="9" name="文本框 8"/>
          <p:cNvSpPr txBox="1"/>
          <p:nvPr/>
        </p:nvSpPr>
        <p:spPr>
          <a:xfrm>
            <a:off x="6032500" y="5565775"/>
            <a:ext cx="3667125" cy="368300"/>
          </a:xfrm>
          <a:prstGeom prst="rect">
            <a:avLst/>
          </a:prstGeom>
        </p:spPr>
        <p:txBody>
          <a:bodyPr wrap="square">
            <a:spAutoFit/>
          </a:bodyPr>
          <a:p>
            <a:r>
              <a:rPr lang="en-US" altLang="zh-CN" sz="1800"/>
              <a:t>Option#2: indirect connection</a:t>
            </a:r>
            <a:endParaRPr lang="en-US" altLang="zh-CN" sz="1800"/>
          </a:p>
        </p:txBody>
      </p:sp>
      <p:sp>
        <p:nvSpPr>
          <p:cNvPr id="4" name="文本框 3"/>
          <p:cNvSpPr txBox="1"/>
          <p:nvPr/>
        </p:nvSpPr>
        <p:spPr>
          <a:xfrm>
            <a:off x="11123930" y="257810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/>
          </a:p>
        </p:txBody>
      </p:sp>
    </p:spTree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3825" y="76200"/>
            <a:ext cx="7669530" cy="1334135"/>
          </a:xfrm>
        </p:spPr>
        <p:txBody>
          <a:bodyPr/>
          <a:lstStyle/>
          <a:p>
            <a:r>
              <a:rPr lang="en-US" altLang="zh-CN" sz="4400" b="1" dirty="0">
                <a:solidFill>
                  <a:prstClr val="black"/>
                </a:solidFill>
                <a:cs typeface="Arial" panose="020B0604020202020204" pitchFamily="34" charset="0"/>
                <a:sym typeface="+mn-ea"/>
              </a:rPr>
              <a:t>Support for the two options </a:t>
            </a:r>
            <a:endParaRPr lang="en-US" altLang="zh-CN" sz="4400" b="1" dirty="0">
              <a:solidFill>
                <a:prstClr val="black"/>
              </a:solidFill>
              <a:cs typeface="Arial" panose="020B0604020202020204" pitchFamily="34" charset="0"/>
              <a:sym typeface="+mn-ea"/>
            </a:endParaRPr>
          </a:p>
        </p:txBody>
      </p:sp>
      <p:sp>
        <p:nvSpPr>
          <p:cNvPr id="5" name="副标题 4"/>
          <p:cNvSpPr>
            <a:spLocks noGrp="1"/>
          </p:cNvSpPr>
          <p:nvPr>
            <p:ph type="subTitle" idx="1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897255" y="1967230"/>
            <a:ext cx="10240010" cy="13938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285750" indent="-285750" algn="l">
              <a:lnSpc>
                <a:spcPct val="120000"/>
              </a:lnSpc>
              <a:buClrTx/>
              <a:buSzTx/>
              <a:buFont typeface="Arial" panose="020B0604020202020204" pitchFamily="34" charset="0"/>
              <a:buChar char="•"/>
            </a:pPr>
            <a:r>
              <a:rPr lang="en-US" altLang="zh-CN" sz="1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For the </a:t>
            </a:r>
            <a:r>
              <a:rPr lang="en-US" altLang="zh-CN" sz="1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Sensing control signaling exchange, SoH was held</a:t>
            </a:r>
            <a:r>
              <a:rPr lang="en-US" altLang="zh-CN" sz="1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in</a:t>
            </a:r>
            <a:r>
              <a:rPr lang="en-US" altLang="zh-CN" sz="1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SA2#172. </a:t>
            </a:r>
            <a:r>
              <a:rPr lang="en-US" altLang="zh-CN" sz="1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The majority of companies support option 1, while a small fraction support option 2. Besides, half </a:t>
            </a:r>
            <a:r>
              <a:rPr lang="en-US" altLang="zh-CN" sz="1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companies </a:t>
            </a:r>
            <a:r>
              <a:rPr lang="en-US" altLang="zh-CN" sz="1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support the coexistence of both options.</a:t>
            </a:r>
            <a:endParaRPr lang="en-US" altLang="zh-CN" sz="16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lvl="1">
              <a:lnSpc>
                <a:spcPct val="170000"/>
              </a:lnSpc>
            </a:pPr>
            <a:endParaRPr lang="en-US" altLang="zh-CN" sz="16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46580" y="3041015"/>
            <a:ext cx="7801610" cy="3159760"/>
          </a:xfrm>
          <a:prstGeom prst="rect">
            <a:avLst/>
          </a:prstGeom>
        </p:spPr>
      </p:pic>
    </p:spTree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>
                <a:solidFill>
                  <a:prstClr val="black"/>
                </a:solidFill>
                <a:cs typeface="Arial" panose="020B0604020202020204" pitchFamily="34" charset="0"/>
                <a:sym typeface="+mn-ea"/>
              </a:rPr>
              <a:t>Opinion from CMCC(1/3)</a:t>
            </a:r>
            <a:r>
              <a:rPr lang="en-US" altLang="zh-CN" b="1" dirty="0">
                <a:solidFill>
                  <a:prstClr val="black"/>
                </a:solidFill>
                <a:cs typeface="Arial" panose="020B0604020202020204" pitchFamily="34" charset="0"/>
                <a:sym typeface="+mn-ea"/>
              </a:rPr>
              <a:t> </a:t>
            </a:r>
            <a:endParaRPr lang="en-GB" b="1" dirty="0"/>
          </a:p>
        </p:txBody>
      </p:sp>
      <p:sp>
        <p:nvSpPr>
          <p:cNvPr id="4" name="矩形 3"/>
          <p:cNvSpPr/>
          <p:nvPr/>
        </p:nvSpPr>
        <p:spPr>
          <a:xfrm>
            <a:off x="7136765" y="3173095"/>
            <a:ext cx="3749040" cy="147764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6" name="矩形 115"/>
          <p:cNvSpPr/>
          <p:nvPr/>
        </p:nvSpPr>
        <p:spPr>
          <a:xfrm>
            <a:off x="8590915" y="2506345"/>
            <a:ext cx="608330" cy="314960"/>
          </a:xfrm>
          <a:prstGeom prst="rect">
            <a:avLst/>
          </a:prstGeom>
          <a:gradFill>
            <a:gsLst>
              <a:gs pos="50000">
                <a:schemeClr val="accent4"/>
              </a:gs>
              <a:gs pos="0">
                <a:schemeClr val="accent4">
                  <a:lumMod val="25000"/>
                  <a:lumOff val="75000"/>
                </a:schemeClr>
              </a:gs>
              <a:gs pos="100000">
                <a:schemeClr val="accent4">
                  <a:lumMod val="85000"/>
                </a:schemeClr>
              </a:gs>
            </a:gsLst>
            <a:lin ang="5400000" scaled="1"/>
          </a:gradFill>
          <a:ln w="3175">
            <a:noFill/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0" b="1" i="0" u="none" strike="noStrike" kern="120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AF</a:t>
            </a:r>
            <a:endParaRPr kumimoji="0" lang="en-US" altLang="zh-CN" sz="1000" b="1" i="0" u="none" strike="noStrike" kern="1200" cap="none" spc="0" normalizeH="0" baseline="0" noProof="0" dirty="0">
              <a:ln>
                <a:noFill/>
              </a:ln>
              <a:solidFill>
                <a:srgbClr val="1D1D1A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cxnSp>
        <p:nvCxnSpPr>
          <p:cNvPr id="117" name="直接连接符 116"/>
          <p:cNvCxnSpPr>
            <a:stCxn id="3" idx="0"/>
            <a:endCxn id="116" idx="2"/>
          </p:cNvCxnSpPr>
          <p:nvPr/>
        </p:nvCxnSpPr>
        <p:spPr>
          <a:xfrm flipH="1" flipV="1">
            <a:off x="8895080" y="2821305"/>
            <a:ext cx="1035050" cy="626110"/>
          </a:xfrm>
          <a:prstGeom prst="line">
            <a:avLst/>
          </a:prstGeom>
          <a:ln w="3175">
            <a:solidFill>
              <a:srgbClr val="C0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文本框 48"/>
          <p:cNvSpPr txBox="1"/>
          <p:nvPr/>
        </p:nvSpPr>
        <p:spPr>
          <a:xfrm>
            <a:off x="10320655" y="3293110"/>
            <a:ext cx="381635" cy="149225"/>
          </a:xfrm>
          <a:prstGeom prst="rect">
            <a:avLst/>
          </a:prstGeom>
          <a:noFill/>
          <a:ln w="3175">
            <a:noFill/>
          </a:ln>
        </p:spPr>
        <p:txBody>
          <a:bodyPr wrap="square" lIns="0" tIns="0" rIns="0" bIns="0" rtlCol="0">
            <a:noAutofit/>
          </a:bodyPr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en-US" altLang="zh-CN" sz="1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rPr>
              <a:t>5GC</a:t>
            </a:r>
            <a:endParaRPr kumimoji="1" lang="en-US" altLang="zh-CN" sz="10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9107170" y="3447415"/>
            <a:ext cx="1645285" cy="880745"/>
          </a:xfrm>
          <a:prstGeom prst="ellipse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1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Communication Services</a:t>
            </a:r>
            <a:endParaRPr lang="en-US" altLang="zh-CN" sz="10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7279005" y="3442335"/>
            <a:ext cx="1492250" cy="880745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1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Sensing service</a:t>
            </a:r>
            <a:r>
              <a:rPr lang="en-US" altLang="zh-CN" sz="1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s</a:t>
            </a:r>
            <a:endParaRPr lang="en-US" altLang="zh-CN" sz="10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8557895" y="4898390"/>
            <a:ext cx="810895" cy="279400"/>
          </a:xfrm>
          <a:prstGeom prst="rect">
            <a:avLst/>
          </a:prstGeom>
          <a:noFill/>
          <a:ln w="3175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gradFill>
                  <a:gsLst>
                    <a:gs pos="50000">
                      <a:schemeClr val="accent1"/>
                    </a:gs>
                    <a:gs pos="0">
                      <a:schemeClr val="accent1">
                        <a:lumMod val="25000"/>
                        <a:lumOff val="75000"/>
                      </a:schemeClr>
                    </a:gs>
                    <a:gs pos="100000">
                      <a:schemeClr val="accent1">
                        <a:lumMod val="85000"/>
                      </a:schemeClr>
                    </a:gs>
                  </a:gsLst>
                  <a:lin ang="5400000" scaled="1"/>
                </a:gra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lIns="0" tIns="0" rIns="0" bIns="0" numCol="1" spcCol="0" rtlCol="0" fromWordArt="0" anchor="ctr" anchorCtr="0" forceAA="0" compatLnSpc="1">
            <a:noAutofit/>
          </a:bodyPr>
          <a:p>
            <a:pPr lvl="0" algn="ctr" fontAlgn="base">
              <a:buClrTx/>
              <a:buSzTx/>
              <a:buFontTx/>
              <a:defRPr/>
            </a:pPr>
            <a:r>
              <a:rPr lang="en-US" altLang="zh-CN" sz="9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gNB</a:t>
            </a:r>
            <a:endParaRPr lang="en-US" altLang="zh-CN" sz="90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cxnSp>
        <p:nvCxnSpPr>
          <p:cNvPr id="60" name="直接连接符 59"/>
          <p:cNvCxnSpPr>
            <a:stCxn id="58" idx="0"/>
            <a:endCxn id="10" idx="4"/>
          </p:cNvCxnSpPr>
          <p:nvPr/>
        </p:nvCxnSpPr>
        <p:spPr>
          <a:xfrm flipH="1" flipV="1">
            <a:off x="8025130" y="4323080"/>
            <a:ext cx="938530" cy="575310"/>
          </a:xfrm>
          <a:prstGeom prst="line">
            <a:avLst/>
          </a:prstGeom>
          <a:ln w="12700">
            <a:solidFill>
              <a:srgbClr val="4472C4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直接连接符 62"/>
          <p:cNvCxnSpPr>
            <a:stCxn id="58" idx="0"/>
            <a:endCxn id="3" idx="4"/>
          </p:cNvCxnSpPr>
          <p:nvPr/>
        </p:nvCxnSpPr>
        <p:spPr>
          <a:xfrm flipV="1">
            <a:off x="8963660" y="4328160"/>
            <a:ext cx="966470" cy="570230"/>
          </a:xfrm>
          <a:prstGeom prst="line">
            <a:avLst/>
          </a:prstGeom>
          <a:ln w="3175">
            <a:solidFill>
              <a:srgbClr val="C0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直接连接符 70"/>
          <p:cNvCxnSpPr>
            <a:stCxn id="116" idx="2"/>
            <a:endCxn id="10" idx="0"/>
          </p:cNvCxnSpPr>
          <p:nvPr/>
        </p:nvCxnSpPr>
        <p:spPr>
          <a:xfrm flipH="1">
            <a:off x="8025130" y="2821305"/>
            <a:ext cx="869950" cy="621030"/>
          </a:xfrm>
          <a:prstGeom prst="line">
            <a:avLst/>
          </a:prstGeom>
          <a:ln w="12700">
            <a:solidFill>
              <a:srgbClr val="4472C4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文本框 10"/>
          <p:cNvSpPr txBox="1"/>
          <p:nvPr/>
        </p:nvSpPr>
        <p:spPr>
          <a:xfrm>
            <a:off x="7701915" y="5260975"/>
            <a:ext cx="2867660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1400"/>
              <a:t>standa</a:t>
            </a:r>
            <a:r>
              <a:rPr lang="en-US" altLang="zh-CN" sz="1400"/>
              <a:t>lone sensing architecture</a:t>
            </a:r>
            <a:endParaRPr lang="en-US" altLang="zh-CN" sz="1400"/>
          </a:p>
        </p:txBody>
      </p:sp>
      <p:sp>
        <p:nvSpPr>
          <p:cNvPr id="12" name="文本框 11"/>
          <p:cNvSpPr txBox="1"/>
          <p:nvPr/>
        </p:nvSpPr>
        <p:spPr>
          <a:xfrm>
            <a:off x="844550" y="2386965"/>
            <a:ext cx="5525135" cy="31946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285750" indent="-285750" algn="l">
              <a:lnSpc>
                <a:spcPct val="120000"/>
              </a:lnSpc>
              <a:buClrTx/>
              <a:buSzTx/>
              <a:buFont typeface="Arial" panose="020B0604020202020204" pitchFamily="34" charset="0"/>
              <a:buChar char="•"/>
            </a:pPr>
            <a:r>
              <a:rPr lang="en-US" altLang="zh-CN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In </a:t>
            </a:r>
            <a:r>
              <a:rPr lang="en-US" altLang="zh-CN" sz="1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5G-A</a:t>
            </a:r>
            <a:r>
              <a:rPr lang="en-US" altLang="zh-CN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, communication services(serving for UEs) and sensing services</a:t>
            </a:r>
            <a:r>
              <a:rPr lang="en-US" altLang="zh-CN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(serving for AFs)</a:t>
            </a:r>
            <a:r>
              <a:rPr lang="en-US" altLang="zh-CN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operate</a:t>
            </a:r>
            <a:r>
              <a:rPr lang="en-US" altLang="zh-CN" sz="1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independently</a:t>
            </a:r>
            <a:r>
              <a:rPr lang="en-US" altLang="zh-CN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of each other, with no necessity interaction between them. </a:t>
            </a:r>
            <a:endParaRPr lang="en-US" altLang="zh-CN" sz="16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285750" indent="-285750" algn="l" fontAlgn="auto">
              <a:lnSpc>
                <a:spcPct val="120000"/>
              </a:lnSpc>
              <a:spcBef>
                <a:spcPts val="60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en-US" altLang="zh-CN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As an emerging service, its introduction should, as much as possible, </a:t>
            </a:r>
            <a:r>
              <a:rPr lang="en-US" altLang="zh-CN" sz="1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avoid affecting existing communication services</a:t>
            </a:r>
            <a:r>
              <a:rPr lang="en-US" altLang="zh-CN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to enable rapid deployment by operators.</a:t>
            </a:r>
            <a:endParaRPr lang="en-US" altLang="zh-CN" sz="16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285750" indent="-285750" algn="l" fontAlgn="auto">
              <a:lnSpc>
                <a:spcPct val="120000"/>
              </a:lnSpc>
              <a:spcBef>
                <a:spcPts val="60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en-US" altLang="zh-CN" sz="16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Hence,  it is preferable for sensing services to be deployed </a:t>
            </a:r>
            <a:r>
              <a:rPr lang="en-US" altLang="zh-CN" sz="1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without involving the AMF</a:t>
            </a:r>
            <a:r>
              <a:rPr lang="en-US" altLang="zh-CN" sz="16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.</a:t>
            </a:r>
            <a:endParaRPr lang="en-US" altLang="zh-CN" sz="16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>
                <a:solidFill>
                  <a:prstClr val="black"/>
                </a:solidFill>
                <a:cs typeface="Arial" panose="020B0604020202020204" pitchFamily="34" charset="0"/>
                <a:sym typeface="+mn-ea"/>
              </a:rPr>
              <a:t>Opinion from CMCC</a:t>
            </a:r>
            <a:r>
              <a:rPr lang="en-US" altLang="zh-CN" dirty="0">
                <a:solidFill>
                  <a:prstClr val="black"/>
                </a:solidFill>
                <a:cs typeface="Arial" panose="020B0604020202020204" pitchFamily="34" charset="0"/>
                <a:sym typeface="+mn-ea"/>
              </a:rPr>
              <a:t>(2/3)</a:t>
            </a:r>
            <a:r>
              <a:rPr lang="en-US" altLang="zh-CN" b="1" dirty="0">
                <a:solidFill>
                  <a:prstClr val="black"/>
                </a:solidFill>
                <a:cs typeface="Arial" panose="020B0604020202020204" pitchFamily="34" charset="0"/>
                <a:sym typeface="+mn-ea"/>
              </a:rPr>
              <a:t> </a:t>
            </a:r>
            <a:r>
              <a:rPr lang="en-US" altLang="zh-CN" b="1" dirty="0">
                <a:solidFill>
                  <a:prstClr val="black"/>
                </a:solidFill>
                <a:cs typeface="Arial" panose="020B0604020202020204" pitchFamily="34" charset="0"/>
                <a:sym typeface="+mn-ea"/>
              </a:rPr>
              <a:t> </a:t>
            </a:r>
            <a:endParaRPr lang="en-GB" b="1" dirty="0"/>
          </a:p>
        </p:txBody>
      </p:sp>
      <p:sp>
        <p:nvSpPr>
          <p:cNvPr id="3" name="文本框 2"/>
          <p:cNvSpPr txBox="1"/>
          <p:nvPr/>
        </p:nvSpPr>
        <p:spPr>
          <a:xfrm>
            <a:off x="519430" y="2174875"/>
            <a:ext cx="5906770" cy="37077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285750" indent="-285750" algn="l">
              <a:lnSpc>
                <a:spcPct val="120000"/>
              </a:lnSpc>
              <a:buClrTx/>
              <a:buSzTx/>
              <a:buFont typeface="Arial" panose="020B0604020202020204" pitchFamily="34" charset="0"/>
              <a:buChar char="•"/>
            </a:pPr>
            <a:r>
              <a:rPr lang="en-US" altLang="zh-CN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In </a:t>
            </a:r>
            <a:r>
              <a:rPr lang="en-US" altLang="zh-CN" sz="1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5G-A</a:t>
            </a:r>
            <a:r>
              <a:rPr lang="en-US" altLang="zh-CN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，sensing services are introduced </a:t>
            </a:r>
            <a:r>
              <a:rPr lang="en-US" altLang="zh-CN" sz="1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without involving the UE</a:t>
            </a:r>
            <a:r>
              <a:rPr lang="en-US" altLang="zh-CN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. As one node mainly providing access and mobility management function for UE, the introduction of the </a:t>
            </a:r>
            <a:r>
              <a:rPr lang="en-US" altLang="zh-CN" sz="1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AMF is not mandatory</a:t>
            </a:r>
            <a:r>
              <a:rPr lang="en-US" altLang="zh-CN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.</a:t>
            </a:r>
            <a:endParaRPr lang="en-US" altLang="zh-CN" sz="16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285750" indent="-285750" algn="l" fontAlgn="auto">
              <a:lnSpc>
                <a:spcPct val="120000"/>
              </a:lnSpc>
              <a:spcBef>
                <a:spcPts val="60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en-US" altLang="zh-CN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If the AMF is introduced, </a:t>
            </a:r>
            <a:r>
              <a:rPr lang="en-US" altLang="zh-CN" sz="1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additional TUs</a:t>
            </a:r>
            <a:r>
              <a:rPr lang="en-US" altLang="zh-CN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would need to be allocated to discuss </a:t>
            </a:r>
            <a:r>
              <a:rPr lang="en-US" altLang="zh-CN" sz="1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AMF-related enhancements</a:t>
            </a:r>
            <a:r>
              <a:rPr lang="en-US" altLang="zh-CN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, such as AMF selection, the interface between AMF and SCF, and so on.</a:t>
            </a:r>
            <a:endParaRPr lang="en-US" altLang="zh-CN" sz="16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285750" indent="-285750" algn="l">
              <a:lnSpc>
                <a:spcPct val="120000"/>
              </a:lnSpc>
              <a:buClrTx/>
              <a:buSzTx/>
              <a:buFont typeface="Arial" panose="020B0604020202020204" pitchFamily="34" charset="0"/>
              <a:buChar char="•"/>
            </a:pPr>
            <a:r>
              <a:rPr lang="en-US" altLang="zh-CN" sz="16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Hence</a:t>
            </a:r>
            <a:r>
              <a:rPr lang="zh-CN" altLang="en-US" sz="16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，</a:t>
            </a:r>
            <a:r>
              <a:rPr lang="en-US" altLang="zh-CN" sz="16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considering the </a:t>
            </a:r>
            <a:r>
              <a:rPr lang="en-US" altLang="zh-CN" sz="1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necessity of introducing the AMF</a:t>
            </a:r>
            <a:r>
              <a:rPr lang="en-US" altLang="zh-CN" sz="16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and </a:t>
            </a:r>
            <a:r>
              <a:rPr lang="en-US" altLang="zh-CN" sz="1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the limitation of TUs</a:t>
            </a:r>
            <a:r>
              <a:rPr lang="en-US" altLang="zh-CN" sz="16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, we believe that the AMF should not be introduced for sensing service in this release of 5G-A.</a:t>
            </a:r>
            <a:endParaRPr lang="en-US" altLang="zh-CN" sz="16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963410" y="2745740"/>
            <a:ext cx="3749040" cy="147764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6" name="矩形 115"/>
          <p:cNvSpPr/>
          <p:nvPr/>
        </p:nvSpPr>
        <p:spPr>
          <a:xfrm>
            <a:off x="8417560" y="2078990"/>
            <a:ext cx="608330" cy="314960"/>
          </a:xfrm>
          <a:prstGeom prst="rect">
            <a:avLst/>
          </a:prstGeom>
          <a:gradFill>
            <a:gsLst>
              <a:gs pos="50000">
                <a:schemeClr val="accent4"/>
              </a:gs>
              <a:gs pos="0">
                <a:schemeClr val="accent4">
                  <a:lumMod val="25000"/>
                  <a:lumOff val="75000"/>
                </a:schemeClr>
              </a:gs>
              <a:gs pos="100000">
                <a:schemeClr val="accent4">
                  <a:lumMod val="85000"/>
                </a:schemeClr>
              </a:gs>
            </a:gsLst>
            <a:lin ang="5400000" scaled="1"/>
          </a:gradFill>
          <a:ln w="3175">
            <a:noFill/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0" b="1" i="0" u="none" strike="noStrike" kern="120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AF</a:t>
            </a:r>
            <a:endParaRPr kumimoji="0" lang="en-US" altLang="zh-CN" sz="1000" b="1" i="0" u="none" strike="noStrike" kern="1200" cap="none" spc="0" normalizeH="0" baseline="0" noProof="0" dirty="0">
              <a:ln>
                <a:noFill/>
              </a:ln>
              <a:solidFill>
                <a:srgbClr val="1D1D1A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cxnSp>
        <p:nvCxnSpPr>
          <p:cNvPr id="117" name="直接连接符 116"/>
          <p:cNvCxnSpPr>
            <a:stCxn id="10" idx="0"/>
            <a:endCxn id="116" idx="2"/>
          </p:cNvCxnSpPr>
          <p:nvPr/>
        </p:nvCxnSpPr>
        <p:spPr>
          <a:xfrm flipH="1" flipV="1">
            <a:off x="8721725" y="2393950"/>
            <a:ext cx="1035050" cy="626110"/>
          </a:xfrm>
          <a:prstGeom prst="line">
            <a:avLst/>
          </a:prstGeom>
          <a:ln w="3175">
            <a:solidFill>
              <a:srgbClr val="C0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文本框 48"/>
          <p:cNvSpPr txBox="1"/>
          <p:nvPr/>
        </p:nvSpPr>
        <p:spPr>
          <a:xfrm>
            <a:off x="10147300" y="2865755"/>
            <a:ext cx="381635" cy="149225"/>
          </a:xfrm>
          <a:prstGeom prst="rect">
            <a:avLst/>
          </a:prstGeom>
          <a:noFill/>
          <a:ln w="3175">
            <a:noFill/>
          </a:ln>
        </p:spPr>
        <p:txBody>
          <a:bodyPr wrap="square" lIns="0" tIns="0" rIns="0" bIns="0" rtlCol="0">
            <a:noAutofit/>
          </a:bodyPr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en-US" altLang="zh-CN" sz="1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rPr>
              <a:t>5GC</a:t>
            </a:r>
            <a:endParaRPr kumimoji="1" lang="en-US" altLang="zh-CN" sz="10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8933815" y="3020060"/>
            <a:ext cx="1645285" cy="880745"/>
          </a:xfrm>
          <a:prstGeom prst="ellipse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1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Communication Services</a:t>
            </a:r>
            <a:endParaRPr lang="en-US" altLang="zh-CN" sz="10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7105650" y="3014980"/>
            <a:ext cx="1492250" cy="880745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1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Sensing service</a:t>
            </a:r>
            <a:r>
              <a:rPr lang="en-US" altLang="zh-CN" sz="1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s</a:t>
            </a:r>
            <a:endParaRPr lang="en-US" altLang="zh-CN" sz="10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8208645" y="4471035"/>
            <a:ext cx="986790" cy="279400"/>
          </a:xfrm>
          <a:prstGeom prst="rect">
            <a:avLst/>
          </a:prstGeom>
          <a:noFill/>
          <a:ln w="3175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gradFill>
                  <a:gsLst>
                    <a:gs pos="50000">
                      <a:schemeClr val="accent1"/>
                    </a:gs>
                    <a:gs pos="0">
                      <a:schemeClr val="accent1">
                        <a:lumMod val="25000"/>
                        <a:lumOff val="75000"/>
                      </a:schemeClr>
                    </a:gs>
                    <a:gs pos="100000">
                      <a:schemeClr val="accent1">
                        <a:lumMod val="85000"/>
                      </a:schemeClr>
                    </a:gs>
                  </a:gsLst>
                  <a:lin ang="5400000" scaled="1"/>
                </a:gra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lIns="0" tIns="0" rIns="0" bIns="0" numCol="1" spcCol="0" rtlCol="0" fromWordArt="0" anchor="ctr" anchorCtr="0" forceAA="0" compatLnSpc="1">
            <a:noAutofit/>
          </a:bodyPr>
          <a:p>
            <a:pPr lvl="0" algn="ctr" fontAlgn="base">
              <a:buClrTx/>
              <a:buSzTx/>
              <a:buFontTx/>
              <a:defRPr/>
            </a:pPr>
            <a:r>
              <a:rPr lang="en-US" altLang="zh-CN" sz="9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gNB</a:t>
            </a:r>
            <a:endParaRPr lang="en-US" altLang="zh-CN" sz="90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cxnSp>
        <p:nvCxnSpPr>
          <p:cNvPr id="60" name="直接连接符 59"/>
          <p:cNvCxnSpPr>
            <a:endCxn id="11" idx="4"/>
          </p:cNvCxnSpPr>
          <p:nvPr/>
        </p:nvCxnSpPr>
        <p:spPr>
          <a:xfrm flipH="1" flipV="1">
            <a:off x="7851775" y="3895725"/>
            <a:ext cx="695960" cy="577215"/>
          </a:xfrm>
          <a:prstGeom prst="line">
            <a:avLst/>
          </a:prstGeom>
          <a:ln w="12700">
            <a:solidFill>
              <a:srgbClr val="4472C4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直接连接符 62"/>
          <p:cNvCxnSpPr>
            <a:endCxn id="10" idx="4"/>
          </p:cNvCxnSpPr>
          <p:nvPr/>
        </p:nvCxnSpPr>
        <p:spPr>
          <a:xfrm flipV="1">
            <a:off x="9051925" y="3900805"/>
            <a:ext cx="704850" cy="572135"/>
          </a:xfrm>
          <a:prstGeom prst="line">
            <a:avLst/>
          </a:prstGeom>
          <a:ln w="3175">
            <a:solidFill>
              <a:srgbClr val="C0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直接连接符 70"/>
          <p:cNvCxnSpPr>
            <a:stCxn id="116" idx="2"/>
            <a:endCxn id="11" idx="0"/>
          </p:cNvCxnSpPr>
          <p:nvPr/>
        </p:nvCxnSpPr>
        <p:spPr>
          <a:xfrm flipH="1">
            <a:off x="7851775" y="2393950"/>
            <a:ext cx="869950" cy="621030"/>
          </a:xfrm>
          <a:prstGeom prst="line">
            <a:avLst/>
          </a:prstGeom>
          <a:ln w="12700">
            <a:solidFill>
              <a:srgbClr val="4472C4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本框 11"/>
          <p:cNvSpPr txBox="1"/>
          <p:nvPr/>
        </p:nvSpPr>
        <p:spPr>
          <a:xfrm>
            <a:off x="7827645" y="5480685"/>
            <a:ext cx="2561590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1400"/>
              <a:t>sensing service witout UE</a:t>
            </a:r>
            <a:endParaRPr lang="en-US" altLang="zh-CN" sz="1400"/>
          </a:p>
        </p:txBody>
      </p:sp>
      <p:sp>
        <p:nvSpPr>
          <p:cNvPr id="13" name="矩形 12"/>
          <p:cNvSpPr/>
          <p:nvPr/>
        </p:nvSpPr>
        <p:spPr>
          <a:xfrm>
            <a:off x="8384540" y="5120640"/>
            <a:ext cx="810895" cy="279400"/>
          </a:xfrm>
          <a:prstGeom prst="rect">
            <a:avLst/>
          </a:prstGeom>
          <a:noFill/>
          <a:ln w="3175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gradFill>
                  <a:gsLst>
                    <a:gs pos="50000">
                      <a:schemeClr val="accent1"/>
                    </a:gs>
                    <a:gs pos="0">
                      <a:schemeClr val="accent1">
                        <a:lumMod val="25000"/>
                        <a:lumOff val="75000"/>
                      </a:schemeClr>
                    </a:gs>
                    <a:gs pos="100000">
                      <a:schemeClr val="accent1">
                        <a:lumMod val="85000"/>
                      </a:schemeClr>
                    </a:gs>
                  </a:gsLst>
                  <a:lin ang="5400000" scaled="1"/>
                </a:gra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lIns="0" tIns="0" rIns="0" bIns="0" numCol="1" spcCol="0" rtlCol="0" fromWordArt="0" anchor="ctr" anchorCtr="0" forceAA="0" compatLnSpc="1">
            <a:noAutofit/>
          </a:bodyPr>
          <a:p>
            <a:pPr lvl="0" algn="ctr" fontAlgn="base">
              <a:buClrTx/>
              <a:buSzTx/>
              <a:buFontTx/>
              <a:defRPr/>
            </a:pPr>
            <a:r>
              <a:rPr lang="en-US" altLang="zh-CN" sz="9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UE</a:t>
            </a:r>
            <a:endParaRPr lang="zh-CN" altLang="en-US" sz="90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8403590" y="4750435"/>
            <a:ext cx="466090" cy="41465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b="1">
                <a:solidFill>
                  <a:srgbClr val="FF0000"/>
                </a:solidFill>
              </a:rPr>
              <a:t>×</a:t>
            </a:r>
            <a:endParaRPr lang="zh-CN" altLang="en-US" b="1">
              <a:solidFill>
                <a:srgbClr val="FF0000"/>
              </a:solidFill>
            </a:endParaRPr>
          </a:p>
        </p:txBody>
      </p:sp>
      <p:cxnSp>
        <p:nvCxnSpPr>
          <p:cNvPr id="15" name="直接连接符 14"/>
          <p:cNvCxnSpPr/>
          <p:nvPr/>
        </p:nvCxnSpPr>
        <p:spPr>
          <a:xfrm flipV="1">
            <a:off x="9025890" y="4760595"/>
            <a:ext cx="0" cy="370205"/>
          </a:xfrm>
          <a:prstGeom prst="line">
            <a:avLst/>
          </a:prstGeom>
          <a:ln w="3175">
            <a:solidFill>
              <a:srgbClr val="C0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曲线连接符 15"/>
          <p:cNvCxnSpPr>
            <a:stCxn id="11" idx="4"/>
          </p:cNvCxnSpPr>
          <p:nvPr/>
        </p:nvCxnSpPr>
        <p:spPr>
          <a:xfrm rot="5400000" flipV="1">
            <a:off x="7623810" y="4123690"/>
            <a:ext cx="1224915" cy="768350"/>
          </a:xfrm>
          <a:prstGeom prst="curvedConnector3">
            <a:avLst>
              <a:gd name="adj1" fmla="val 50000"/>
            </a:avLst>
          </a:prstGeom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>
                <a:solidFill>
                  <a:prstClr val="black"/>
                </a:solidFill>
                <a:cs typeface="Arial" panose="020B0604020202020204" pitchFamily="34" charset="0"/>
                <a:sym typeface="+mn-ea"/>
              </a:rPr>
              <a:t>Opinion from CMCC</a:t>
            </a:r>
            <a:r>
              <a:rPr lang="en-US" altLang="zh-CN" dirty="0">
                <a:solidFill>
                  <a:prstClr val="black"/>
                </a:solidFill>
                <a:cs typeface="Arial" panose="020B0604020202020204" pitchFamily="34" charset="0"/>
                <a:sym typeface="+mn-ea"/>
              </a:rPr>
              <a:t>(3/3)</a:t>
            </a:r>
            <a:r>
              <a:rPr lang="en-US" altLang="zh-CN" b="1" dirty="0">
                <a:solidFill>
                  <a:prstClr val="black"/>
                </a:solidFill>
                <a:cs typeface="Arial" panose="020B0604020202020204" pitchFamily="34" charset="0"/>
                <a:sym typeface="+mn-ea"/>
              </a:rPr>
              <a:t> </a:t>
            </a:r>
            <a:r>
              <a:rPr lang="en-US" altLang="zh-CN" b="1" dirty="0">
                <a:solidFill>
                  <a:prstClr val="black"/>
                </a:solidFill>
                <a:cs typeface="Arial" panose="020B0604020202020204" pitchFamily="34" charset="0"/>
                <a:sym typeface="+mn-ea"/>
              </a:rPr>
              <a:t> </a:t>
            </a:r>
            <a:endParaRPr lang="en-GB" b="1" dirty="0"/>
          </a:p>
        </p:txBody>
      </p:sp>
      <p:sp>
        <p:nvSpPr>
          <p:cNvPr id="3" name="文本框 2"/>
          <p:cNvSpPr txBox="1"/>
          <p:nvPr/>
        </p:nvSpPr>
        <p:spPr>
          <a:xfrm>
            <a:off x="838200" y="1991995"/>
            <a:ext cx="10314940" cy="12712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285750" indent="-285750" algn="l">
              <a:lnSpc>
                <a:spcPct val="120000"/>
              </a:lnSpc>
              <a:buClrTx/>
              <a:buSzTx/>
              <a:buFont typeface="Arial" panose="020B0604020202020204" pitchFamily="34" charset="0"/>
              <a:buChar char="•"/>
            </a:pPr>
            <a:r>
              <a:rPr lang="en-US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Overall, considering</a:t>
            </a:r>
            <a:r>
              <a:rPr lang="en-US" altLang="zh-CN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aspects such as the </a:t>
            </a:r>
            <a:r>
              <a:rPr lang="en-US" altLang="zh-CN" sz="1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impact on the existing communication network</a:t>
            </a:r>
            <a:r>
              <a:rPr lang="en-US" altLang="zh-CN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, the </a:t>
            </a:r>
            <a:r>
              <a:rPr lang="en-US" altLang="zh-CN" sz="1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necessity of AMF </a:t>
            </a:r>
            <a:r>
              <a:rPr lang="en-US" altLang="zh-CN" sz="1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involvement</a:t>
            </a:r>
            <a:r>
              <a:rPr lang="en-US" altLang="zh-CN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, and the </a:t>
            </a:r>
            <a:r>
              <a:rPr lang="en-US" altLang="zh-CN" sz="1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limitation of TUs</a:t>
            </a:r>
            <a:r>
              <a:rPr lang="en-US" altLang="zh-CN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, we believe that sensing control signaling exchanged between SE and SF should be supported </a:t>
            </a:r>
            <a:r>
              <a:rPr lang="en-US" altLang="zh-CN" sz="1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via direct connection without AMF involvement</a:t>
            </a:r>
            <a:r>
              <a:rPr lang="zh-CN" altLang="en-US" sz="1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altLang="zh-CN" sz="1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i.e., </a:t>
            </a:r>
            <a:r>
              <a:rPr lang="en-US" altLang="zh-CN" sz="1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Option#1</a:t>
            </a:r>
            <a:r>
              <a:rPr lang="zh-CN" altLang="en-US" sz="1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</a:t>
            </a:r>
            <a:r>
              <a:rPr lang="en-US" altLang="zh-CN" sz="1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in </a:t>
            </a:r>
            <a:r>
              <a:rPr lang="en-US" altLang="zh-CN" sz="1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5G-A</a:t>
            </a:r>
            <a:r>
              <a:rPr lang="en-US" altLang="zh-CN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.</a:t>
            </a:r>
            <a:endParaRPr lang="en-US" altLang="zh-CN" sz="16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47515" y="3904615"/>
            <a:ext cx="2927350" cy="1065530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4291965" y="5195570"/>
            <a:ext cx="2844800" cy="337185"/>
          </a:xfrm>
          <a:prstGeom prst="rect">
            <a:avLst/>
          </a:prstGeom>
        </p:spPr>
        <p:txBody>
          <a:bodyPr wrap="square">
            <a:spAutoFit/>
          </a:bodyPr>
          <a:p>
            <a:r>
              <a:rPr lang="en-US" altLang="zh-CN" sz="1600"/>
              <a:t> Option#1: direct connection</a:t>
            </a:r>
            <a:endParaRPr lang="en-US" altLang="zh-CN" sz="1600"/>
          </a:p>
        </p:txBody>
      </p:sp>
    </p:spTree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 txBox="1">
            <a:spLocks noChangeArrowheads="1"/>
          </p:cNvSpPr>
          <p:nvPr/>
        </p:nvSpPr>
        <p:spPr bwMode="auto">
          <a:xfrm>
            <a:off x="3831336" y="3362106"/>
            <a:ext cx="4907280" cy="1182689"/>
          </a:xfrm>
          <a:prstGeom prst="rect">
            <a:avLst/>
          </a:prstGeom>
          <a:noFill/>
          <a:ln>
            <a:noFill/>
          </a:ln>
        </p:spPr>
        <p:txBody>
          <a:bodyPr lIns="121907" tIns="60953" rIns="121907" bIns="60953" anchor="ctr">
            <a:normAutofit/>
          </a:bodyPr>
          <a:lstStyle/>
          <a:p>
            <a:pPr algn="ctr">
              <a:defRPr/>
            </a:pPr>
            <a:r>
              <a:rPr lang="en-US" sz="5335" b="1" i="1" kern="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MS PGothic" panose="020B0600070205080204" charset="-128"/>
                <a:cs typeface="MS PGothic" panose="020B0600070205080204" charset="-128"/>
              </a:rPr>
              <a:t>Thanks!</a:t>
            </a:r>
            <a:endParaRPr lang="en-US" sz="5335" b="1" i="1" kern="0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+mj-lt"/>
              <a:ea typeface="MS PGothic" panose="020B0600070205080204" charset="-128"/>
              <a:cs typeface="MS PGothic" panose="020B0600070205080204" charset="-128"/>
            </a:endParaRPr>
          </a:p>
        </p:txBody>
      </p:sp>
      <p:sp>
        <p:nvSpPr>
          <p:cNvPr id="7174" name="Rectangle 16"/>
          <p:cNvSpPr>
            <a:spLocks noChangeArrowheads="1"/>
          </p:cNvSpPr>
          <p:nvPr/>
        </p:nvSpPr>
        <p:spPr bwMode="auto">
          <a:xfrm>
            <a:off x="9918702" y="6462186"/>
            <a:ext cx="1089375" cy="2873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907" tIns="60953" rIns="121907" bIns="60953">
            <a:spAutoFit/>
          </a:bodyPr>
          <a:lstStyle>
            <a:lvl1pPr>
              <a:spcBef>
                <a:spcPct val="20000"/>
              </a:spcBef>
              <a:buBlip>
                <a:blip r:embed="rId1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065" dirty="0">
                <a:latin typeface="Arial" panose="020B0604020202020204" pitchFamily="34" charset="0"/>
              </a:rPr>
              <a:t>© 3GPP 2025</a:t>
            </a:r>
            <a:endParaRPr lang="en-GB" altLang="en-US" sz="1065" dirty="0">
              <a:latin typeface="Arial" panose="020B0604020202020204" pitchFamily="34" charset="0"/>
            </a:endParaRPr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976" y="593559"/>
            <a:ext cx="1520599" cy="11826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fade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3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4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13BEEBA675044A96DE28BDD893E607" ma:contentTypeVersion="13" ma:contentTypeDescription="Create a new document." ma:contentTypeScope="" ma:versionID="128a8422487fc329a7dc26f28cf6102c">
  <xsd:schema xmlns:xsd="http://www.w3.org/2001/XMLSchema" xmlns:xs="http://www.w3.org/2001/XMLSchema" xmlns:p="http://schemas.microsoft.com/office/2006/metadata/properties" xmlns:ns3="679a257e-872f-4c98-9e8a-0a9c104f72cd" xmlns:ns4="280d8efa-eff2-4910-88d2-79ca146720c4" targetNamespace="http://schemas.microsoft.com/office/2006/metadata/properties" ma:root="true" ma:fieldsID="5ee17176e517ccea8510c39d83da9bad" ns3:_="" ns4:_="">
    <xsd:import namespace="679a257e-872f-4c98-9e8a-0a9c104f72cd"/>
    <xsd:import namespace="280d8efa-eff2-4910-88d2-79ca146720c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79a257e-872f-4c98-9e8a-0a9c104f72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0d8efa-eff2-4910-88d2-79ca146720c4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7D3A830A-0AC8-45A7-9E99-DF047C23D0D0}">
  <ds:schemaRefs/>
</ds:datastoreItem>
</file>

<file path=customXml/itemProps2.xml><?xml version="1.0" encoding="utf-8"?>
<ds:datastoreItem xmlns:ds="http://schemas.openxmlformats.org/officeDocument/2006/customXml" ds:itemID="{BD6692E6-AFB4-4AE6-8E62-2D7692F0CE70}">
  <ds:schemaRefs/>
</ds:datastoreItem>
</file>

<file path=customXml/itemProps3.xml><?xml version="1.0" encoding="utf-8"?>
<ds:datastoreItem xmlns:ds="http://schemas.openxmlformats.org/officeDocument/2006/customXml" ds:itemID="{35CA3727-A4EB-4398-9783-D0148B061093}">
  <ds:schemaRefs/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2257</Words>
  <Application>WPS 演示</Application>
  <PresentationFormat>Widescreen</PresentationFormat>
  <Paragraphs>72</Paragraphs>
  <Slides>7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5</vt:i4>
      </vt:variant>
      <vt:variant>
        <vt:lpstr>幻灯片标题</vt:lpstr>
      </vt:variant>
      <vt:variant>
        <vt:i4>7</vt:i4>
      </vt:variant>
    </vt:vector>
  </HeadingPairs>
  <TitlesOfParts>
    <vt:vector size="22" baseType="lpstr">
      <vt:lpstr>Arial</vt:lpstr>
      <vt:lpstr>宋体</vt:lpstr>
      <vt:lpstr>Wingdings</vt:lpstr>
      <vt:lpstr>Calibri</vt:lpstr>
      <vt:lpstr>Arial</vt:lpstr>
      <vt:lpstr>Calibri Light</vt:lpstr>
      <vt:lpstr>Times New Roman</vt:lpstr>
      <vt:lpstr>微软雅黑</vt:lpstr>
      <vt:lpstr>MS PGothic</vt:lpstr>
      <vt:lpstr>Arial Unicode MS</vt:lpstr>
      <vt:lpstr>Office Theme</vt:lpstr>
      <vt:lpstr>1_Office Theme</vt:lpstr>
      <vt:lpstr>2_Office Theme</vt:lpstr>
      <vt:lpstr>3_Office Theme</vt:lpstr>
      <vt:lpstr>4_Office Theme</vt:lpstr>
      <vt:lpstr>PowerPoint 演示文稿</vt:lpstr>
      <vt:lpstr>Current progress </vt:lpstr>
      <vt:lpstr>Support for the two options </vt:lpstr>
      <vt:lpstr>Opinion from CMCC(1/3) </vt:lpstr>
      <vt:lpstr>Opinion from CMCC(2/3)  </vt:lpstr>
      <vt:lpstr>Opinion from CMCC(3/3)  </vt:lpstr>
      <vt:lpstr>PowerPoint 演示文稿</vt:lpstr>
    </vt:vector>
  </TitlesOfParts>
  <Company>3GPP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CMCC</cp:lastModifiedBy>
  <cp:revision>629</cp:revision>
  <dcterms:created xsi:type="dcterms:W3CDTF">2010-02-05T13:52:00Z</dcterms:created>
  <dcterms:modified xsi:type="dcterms:W3CDTF">2026-01-26T01:34:09Z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0x010100BB13BEEBA675044A96DE28BDD893E607</vt:lpwstr>
  </property>
  <property fmtid="{D5CDD505-2E9C-101B-9397-08002B2CF9AE}" pid="3" name="ICV">
    <vt:lpwstr>14B08D730AE742B298A634853E083154_12</vt:lpwstr>
  </property>
  <property fmtid="{D5CDD505-2E9C-101B-9397-08002B2CF9AE}" pid="4" name="KSOProductBuildVer">
    <vt:lpwstr>2052-12.8.2.21177</vt:lpwstr>
  </property>
</Properties>
</file>